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1" r:id="rId2"/>
    <p:sldId id="352" r:id="rId3"/>
    <p:sldId id="353" r:id="rId4"/>
    <p:sldId id="334" r:id="rId5"/>
    <p:sldId id="368" r:id="rId6"/>
    <p:sldId id="264" r:id="rId7"/>
    <p:sldId id="275" r:id="rId8"/>
    <p:sldId id="266" r:id="rId9"/>
    <p:sldId id="284" r:id="rId10"/>
    <p:sldId id="272" r:id="rId11"/>
    <p:sldId id="273" r:id="rId12"/>
    <p:sldId id="265" r:id="rId13"/>
    <p:sldId id="277" r:id="rId14"/>
    <p:sldId id="335" r:id="rId15"/>
    <p:sldId id="336" r:id="rId16"/>
    <p:sldId id="337" r:id="rId17"/>
    <p:sldId id="338" r:id="rId18"/>
    <p:sldId id="339" r:id="rId19"/>
    <p:sldId id="340" r:id="rId20"/>
    <p:sldId id="341" r:id="rId21"/>
    <p:sldId id="356" r:id="rId22"/>
    <p:sldId id="354" r:id="rId23"/>
    <p:sldId id="357" r:id="rId24"/>
    <p:sldId id="358" r:id="rId25"/>
    <p:sldId id="359" r:id="rId26"/>
    <p:sldId id="360" r:id="rId27"/>
    <p:sldId id="343" r:id="rId28"/>
    <p:sldId id="344" r:id="rId29"/>
    <p:sldId id="345" r:id="rId30"/>
    <p:sldId id="346" r:id="rId31"/>
    <p:sldId id="347" r:id="rId32"/>
    <p:sldId id="348" r:id="rId33"/>
    <p:sldId id="349" r:id="rId34"/>
    <p:sldId id="350" r:id="rId35"/>
    <p:sldId id="365" r:id="rId36"/>
    <p:sldId id="366" r:id="rId37"/>
    <p:sldId id="364" r:id="rId38"/>
    <p:sldId id="363" r:id="rId39"/>
    <p:sldId id="362" r:id="rId40"/>
    <p:sldId id="361" r:id="rId41"/>
    <p:sldId id="367" r:id="rId42"/>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7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snapToObjects="1">
      <p:cViewPr varScale="1">
        <p:scale>
          <a:sx n="121" d="100"/>
          <a:sy n="121" d="100"/>
        </p:scale>
        <p:origin x="16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75A0EC-B798-0344-98BC-85E41FF4603D}"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58792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5A0EC-B798-0344-98BC-85E41FF4603D}"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304117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5A0EC-B798-0344-98BC-85E41FF4603D}"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1682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75A0EC-B798-0344-98BC-85E41FF4603D}"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310661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5A0EC-B798-0344-98BC-85E41FF4603D}" type="datetimeFigureOut">
              <a:rPr lang="en-US" smtClean="0"/>
              <a:t>2/26/23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258717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1"/>
            <a:ext cx="3009900" cy="603408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1" y="2133601"/>
            <a:ext cx="3009900" cy="603408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75A0EC-B798-0344-98BC-85E41FF4603D}"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402127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75A0EC-B798-0344-98BC-85E41FF4603D}" type="datetimeFigureOut">
              <a:rPr lang="en-US" smtClean="0"/>
              <a:t>2/26/23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365593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75A0EC-B798-0344-98BC-85E41FF4603D}" type="datetimeFigureOut">
              <a:rPr lang="en-US" smtClean="0"/>
              <a:t>2/26/23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335369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5A0EC-B798-0344-98BC-85E41FF4603D}" type="datetimeFigureOut">
              <a:rPr lang="en-US" smtClean="0"/>
              <a:t>2/26/23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117345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75A0EC-B798-0344-98BC-85E41FF4603D}"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295771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75A0EC-B798-0344-98BC-85E41FF4603D}" type="datetimeFigureOut">
              <a:rPr lang="en-US" smtClean="0"/>
              <a:t>2/26/23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1234B-9CA1-354A-B621-BD7FD8CE6EF0}" type="slidenum">
              <a:rPr lang="en-US" smtClean="0"/>
              <a:t>‹#›</a:t>
            </a:fld>
            <a:endParaRPr lang="en-US" dirty="0"/>
          </a:p>
        </p:txBody>
      </p:sp>
    </p:spTree>
    <p:extLst>
      <p:ext uri="{BB962C8B-B14F-4D97-AF65-F5344CB8AC3E}">
        <p14:creationId xmlns:p14="http://schemas.microsoft.com/office/powerpoint/2010/main" val="207198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275A0EC-B798-0344-98BC-85E41FF4603D}" type="datetimeFigureOut">
              <a:rPr lang="en-US" smtClean="0"/>
              <a:t>2/26/23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11234B-9CA1-354A-B621-BD7FD8CE6EF0}" type="slidenum">
              <a:rPr lang="en-US" smtClean="0"/>
              <a:t>‹#›</a:t>
            </a:fld>
            <a:endParaRPr lang="en-US" dirty="0"/>
          </a:p>
        </p:txBody>
      </p:sp>
    </p:spTree>
    <p:extLst>
      <p:ext uri="{BB962C8B-B14F-4D97-AF65-F5344CB8AC3E}">
        <p14:creationId xmlns:p14="http://schemas.microsoft.com/office/powerpoint/2010/main" val="141020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673"/>
            <a:ext cx="9144000" cy="1400281"/>
          </a:xfrm>
          <a:prstGeom prst="rect">
            <a:avLst/>
          </a:prstGeom>
          <a:solidFill>
            <a:schemeClr val="bg1"/>
          </a:solidFill>
          <a:ln w="28575" cmpd="sng">
            <a:solidFill>
              <a:schemeClr val="bg1">
                <a:lumMod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endParaRPr>
          </a:p>
        </p:txBody>
      </p:sp>
      <p:sp>
        <p:nvSpPr>
          <p:cNvPr id="18" name="TextBox 17"/>
          <p:cNvSpPr txBox="1"/>
          <p:nvPr/>
        </p:nvSpPr>
        <p:spPr>
          <a:xfrm>
            <a:off x="0" y="-27134"/>
            <a:ext cx="9144000" cy="830997"/>
          </a:xfrm>
          <a:prstGeom prst="rect">
            <a:avLst/>
          </a:prstGeom>
          <a:noFill/>
        </p:spPr>
        <p:txBody>
          <a:bodyPr wrap="square" rtlCol="0">
            <a:spAutoFit/>
          </a:bodyPr>
          <a:lstStyle/>
          <a:p>
            <a:pPr algn="ctr"/>
            <a:r>
              <a:rPr lang="en-US" sz="4800" b="1" dirty="0">
                <a:solidFill>
                  <a:schemeClr val="bg1">
                    <a:lumMod val="50000"/>
                  </a:schemeClr>
                </a:solidFill>
                <a:latin typeface="Comic Sans MS" panose="030F0902030302020204" pitchFamily="66" charset="0"/>
                <a:ea typeface="AGRUNNINGLATEISMYCARDIO" panose="02000603000000000000" pitchFamily="2" charset="0"/>
                <a:cs typeface="TeachToTellDaddyLongLegs"/>
              </a:rPr>
              <a:t>Self-rating </a:t>
            </a:r>
            <a:r>
              <a:rPr lang="en-US" sz="4800" b="1" dirty="0">
                <a:solidFill>
                  <a:schemeClr val="accent2">
                    <a:lumMod val="75000"/>
                  </a:schemeClr>
                </a:solidFill>
                <a:latin typeface="Comic Sans MS" panose="030F0902030302020204" pitchFamily="66" charset="0"/>
                <a:ea typeface="AGRUNNINGLATEISMYCARDIO" panose="02000603000000000000" pitchFamily="2" charset="0"/>
                <a:cs typeface="TeachToTellDaddyLongLegs"/>
              </a:rPr>
              <a:t>&amp;</a:t>
            </a:r>
            <a:r>
              <a:rPr lang="en-US" sz="4800" b="1" dirty="0">
                <a:solidFill>
                  <a:schemeClr val="bg1">
                    <a:lumMod val="50000"/>
                  </a:schemeClr>
                </a:solidFill>
                <a:latin typeface="Comic Sans MS" panose="030F0902030302020204" pitchFamily="66" charset="0"/>
                <a:ea typeface="AGRUNNINGLATEISMYCARDIO" panose="02000603000000000000" pitchFamily="2" charset="0"/>
                <a:cs typeface="TeachToTellDaddyLongLegs"/>
              </a:rPr>
              <a:t> Teacher-rating</a:t>
            </a:r>
          </a:p>
        </p:txBody>
      </p:sp>
      <p:sp>
        <p:nvSpPr>
          <p:cNvPr id="19" name="TextBox 18"/>
          <p:cNvSpPr txBox="1"/>
          <p:nvPr/>
        </p:nvSpPr>
        <p:spPr>
          <a:xfrm>
            <a:off x="23188" y="736621"/>
            <a:ext cx="9132406" cy="707886"/>
          </a:xfrm>
          <a:prstGeom prst="rect">
            <a:avLst/>
          </a:prstGeom>
          <a:noFill/>
        </p:spPr>
        <p:txBody>
          <a:bodyPr wrap="square" rtlCol="0">
            <a:spAutoFit/>
          </a:bodyPr>
          <a:lstStyle/>
          <a:p>
            <a:pPr algn="ctr"/>
            <a:r>
              <a:rPr lang="en-US" sz="4000" dirty="0">
                <a:latin typeface="AGSORRYNOTSORRY" panose="02000603000000000000" pitchFamily="2" charset="0"/>
                <a:ea typeface="AGSORRYNOTSORRY" panose="02000603000000000000" pitchFamily="2" charset="0"/>
                <a:cs typeface="KB3BigBoldBlocks"/>
              </a:rPr>
              <a:t>Social Communication Skills</a:t>
            </a:r>
            <a:r>
              <a:rPr lang="en-US" sz="4000" dirty="0">
                <a:latin typeface="Futura Medium" panose="020B0602020204020303" pitchFamily="34" charset="-79"/>
                <a:ea typeface="AGSORRYNOTSORRY" panose="02000603000000000000" pitchFamily="2" charset="0"/>
                <a:cs typeface="Futura Medium" panose="020B0602020204020303" pitchFamily="34" charset="-79"/>
              </a:rPr>
              <a:t>!</a:t>
            </a:r>
            <a:endParaRPr lang="en-US" sz="4000" i="1" dirty="0">
              <a:latin typeface="Futura Medium" panose="020B0602020204020303" pitchFamily="34" charset="-79"/>
              <a:ea typeface="AGSORRYNOTSORRY" panose="02000603000000000000" pitchFamily="2" charset="0"/>
              <a:cs typeface="Futura Medium" panose="020B0602020204020303" pitchFamily="34" charset="-79"/>
            </a:endParaRPr>
          </a:p>
        </p:txBody>
      </p:sp>
      <p:sp>
        <p:nvSpPr>
          <p:cNvPr id="37" name="Oval 36">
            <a:extLst>
              <a:ext uri="{FF2B5EF4-FFF2-40B4-BE49-F238E27FC236}">
                <a16:creationId xmlns:a16="http://schemas.microsoft.com/office/drawing/2014/main" id="{41848DDD-CE0C-D84E-A23B-B85D5D00B295}"/>
              </a:ext>
            </a:extLst>
          </p:cNvPr>
          <p:cNvSpPr/>
          <p:nvPr/>
        </p:nvSpPr>
        <p:spPr>
          <a:xfrm>
            <a:off x="210949" y="1450469"/>
            <a:ext cx="4885723" cy="4550921"/>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p>
        </p:txBody>
      </p:sp>
      <p:sp>
        <p:nvSpPr>
          <p:cNvPr id="2" name="TextBox 1">
            <a:extLst>
              <a:ext uri="{FF2B5EF4-FFF2-40B4-BE49-F238E27FC236}">
                <a16:creationId xmlns:a16="http://schemas.microsoft.com/office/drawing/2014/main" id="{04D7C2C7-A956-AC45-B1D5-FCF7698C70A4}"/>
              </a:ext>
            </a:extLst>
          </p:cNvPr>
          <p:cNvSpPr txBox="1"/>
          <p:nvPr/>
        </p:nvSpPr>
        <p:spPr>
          <a:xfrm rot="21063491">
            <a:off x="40133" y="598718"/>
            <a:ext cx="470000" cy="403957"/>
          </a:xfrm>
          <a:prstGeom prst="rect">
            <a:avLst/>
          </a:prstGeom>
          <a:noFill/>
        </p:spPr>
        <p:txBody>
          <a:bodyPr wrap="none" rtlCol="0">
            <a:spAutoFit/>
          </a:bodyPr>
          <a:lstStyle/>
          <a:p>
            <a:r>
              <a:rPr lang="en-US" sz="2025" dirty="0">
                <a:latin typeface="AG180DAYS" panose="02000603000000000000" pitchFamily="2" charset="0"/>
                <a:ea typeface="AG180DAYS" panose="02000603000000000000" pitchFamily="2" charset="0"/>
              </a:rPr>
              <a:t>of</a:t>
            </a:r>
          </a:p>
        </p:txBody>
      </p:sp>
      <p:sp>
        <p:nvSpPr>
          <p:cNvPr id="27" name="Oval 26">
            <a:extLst>
              <a:ext uri="{FF2B5EF4-FFF2-40B4-BE49-F238E27FC236}">
                <a16:creationId xmlns:a16="http://schemas.microsoft.com/office/drawing/2014/main" id="{EAC8FC93-3385-3648-828C-881716DEECCC}"/>
              </a:ext>
            </a:extLst>
          </p:cNvPr>
          <p:cNvSpPr/>
          <p:nvPr/>
        </p:nvSpPr>
        <p:spPr>
          <a:xfrm>
            <a:off x="4223824" y="1427199"/>
            <a:ext cx="4653112" cy="4472757"/>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p>
        </p:txBody>
      </p:sp>
      <p:sp>
        <p:nvSpPr>
          <p:cNvPr id="32" name="TextBox 31">
            <a:extLst>
              <a:ext uri="{FF2B5EF4-FFF2-40B4-BE49-F238E27FC236}">
                <a16:creationId xmlns:a16="http://schemas.microsoft.com/office/drawing/2014/main" id="{E2E0F3A8-A4DB-7642-ACB3-8F77909D7D38}"/>
              </a:ext>
            </a:extLst>
          </p:cNvPr>
          <p:cNvSpPr txBox="1"/>
          <p:nvPr/>
        </p:nvSpPr>
        <p:spPr>
          <a:xfrm rot="20958236">
            <a:off x="4295934" y="1525346"/>
            <a:ext cx="540533" cy="461665"/>
          </a:xfrm>
          <a:prstGeom prst="rect">
            <a:avLst/>
          </a:prstGeom>
          <a:noFill/>
        </p:spPr>
        <p:txBody>
          <a:bodyPr wrap="none" rtlCol="0">
            <a:spAutoFit/>
          </a:bodyPr>
          <a:lstStyle/>
          <a:p>
            <a:r>
              <a:rPr lang="en-US" sz="2400" dirty="0">
                <a:latin typeface="AGRUNNINGLATEISMYCARDIO" panose="02000603000000000000" pitchFamily="2" charset="0"/>
                <a:ea typeface="AGRUNNINGLATEISMYCARDIO" panose="02000603000000000000" pitchFamily="2" charset="0"/>
              </a:rPr>
              <a:t>or</a:t>
            </a:r>
          </a:p>
        </p:txBody>
      </p:sp>
      <p:sp>
        <p:nvSpPr>
          <p:cNvPr id="33" name="TextBox 32">
            <a:extLst>
              <a:ext uri="{FF2B5EF4-FFF2-40B4-BE49-F238E27FC236}">
                <a16:creationId xmlns:a16="http://schemas.microsoft.com/office/drawing/2014/main" id="{C6A0B64D-F9DE-0A45-959C-337A5EB47F67}"/>
              </a:ext>
            </a:extLst>
          </p:cNvPr>
          <p:cNvSpPr txBox="1"/>
          <p:nvPr/>
        </p:nvSpPr>
        <p:spPr>
          <a:xfrm rot="213394">
            <a:off x="5253142" y="1780844"/>
            <a:ext cx="2892138" cy="646331"/>
          </a:xfrm>
          <a:prstGeom prst="rect">
            <a:avLst/>
          </a:prstGeom>
          <a:noFill/>
        </p:spPr>
        <p:txBody>
          <a:bodyPr wrap="none" rtlCol="0">
            <a:spAutoFit/>
          </a:bodyPr>
          <a:lstStyle/>
          <a:p>
            <a:r>
              <a:rPr lang="en-US" sz="3600" dirty="0">
                <a:solidFill>
                  <a:schemeClr val="bg1"/>
                </a:solidFill>
                <a:latin typeface="AG180DAYS" panose="02000603000000000000" pitchFamily="2" charset="0"/>
                <a:ea typeface="AG180DAYS" panose="02000603000000000000" pitchFamily="2" charset="0"/>
              </a:rPr>
              <a:t>Hard Copies!</a:t>
            </a:r>
          </a:p>
        </p:txBody>
      </p:sp>
      <p:pic>
        <p:nvPicPr>
          <p:cNvPr id="38" name="Picture 37" descr="A computer with a blank screen&#10;&#10;Description automatically generated with medium confidence">
            <a:extLst>
              <a:ext uri="{FF2B5EF4-FFF2-40B4-BE49-F238E27FC236}">
                <a16:creationId xmlns:a16="http://schemas.microsoft.com/office/drawing/2014/main" id="{E07FF2E2-C88F-C94D-A341-D15315578EDE}"/>
              </a:ext>
            </a:extLst>
          </p:cNvPr>
          <p:cNvPicPr>
            <a:picLocks noChangeAspect="1"/>
          </p:cNvPicPr>
          <p:nvPr/>
        </p:nvPicPr>
        <p:blipFill>
          <a:blip r:embed="rId2"/>
          <a:stretch>
            <a:fillRect/>
          </a:stretch>
        </p:blipFill>
        <p:spPr>
          <a:xfrm rot="21183552">
            <a:off x="-126217" y="2079877"/>
            <a:ext cx="5689334" cy="4497349"/>
          </a:xfrm>
          <a:prstGeom prst="rect">
            <a:avLst/>
          </a:prstGeom>
        </p:spPr>
      </p:pic>
      <p:pic>
        <p:nvPicPr>
          <p:cNvPr id="5" name="Picture 4" descr="Table&#10;&#10;Description automatically generated">
            <a:extLst>
              <a:ext uri="{FF2B5EF4-FFF2-40B4-BE49-F238E27FC236}">
                <a16:creationId xmlns:a16="http://schemas.microsoft.com/office/drawing/2014/main" id="{A5AEDDCC-7F0C-BC45-B3A7-D7A4513548F4}"/>
              </a:ext>
            </a:extLst>
          </p:cNvPr>
          <p:cNvPicPr>
            <a:picLocks noChangeAspect="1"/>
          </p:cNvPicPr>
          <p:nvPr/>
        </p:nvPicPr>
        <p:blipFill>
          <a:blip r:embed="rId3"/>
          <a:stretch>
            <a:fillRect/>
          </a:stretch>
        </p:blipFill>
        <p:spPr>
          <a:xfrm rot="21164603">
            <a:off x="907069" y="2397914"/>
            <a:ext cx="3561888" cy="2642168"/>
          </a:xfrm>
          <a:prstGeom prst="rect">
            <a:avLst/>
          </a:prstGeom>
          <a:ln>
            <a:solidFill>
              <a:schemeClr val="tx1"/>
            </a:solidFill>
          </a:ln>
        </p:spPr>
      </p:pic>
      <p:sp>
        <p:nvSpPr>
          <p:cNvPr id="29" name="TextBox 28">
            <a:extLst>
              <a:ext uri="{FF2B5EF4-FFF2-40B4-BE49-F238E27FC236}">
                <a16:creationId xmlns:a16="http://schemas.microsoft.com/office/drawing/2014/main" id="{8254BE4C-576D-BF44-A8D5-3C8B14D32E4E}"/>
              </a:ext>
            </a:extLst>
          </p:cNvPr>
          <p:cNvSpPr txBox="1"/>
          <p:nvPr/>
        </p:nvSpPr>
        <p:spPr>
          <a:xfrm rot="21233828">
            <a:off x="1428274" y="1623815"/>
            <a:ext cx="2137470" cy="707886"/>
          </a:xfrm>
          <a:prstGeom prst="rect">
            <a:avLst/>
          </a:prstGeom>
          <a:noFill/>
        </p:spPr>
        <p:txBody>
          <a:bodyPr wrap="square" rtlCol="0">
            <a:spAutoFit/>
          </a:bodyPr>
          <a:lstStyle/>
          <a:p>
            <a:pPr algn="ctr"/>
            <a:r>
              <a:rPr lang="en-US" sz="4000" dirty="0">
                <a:solidFill>
                  <a:schemeClr val="bg1"/>
                </a:solidFill>
                <a:latin typeface="AG180DAYS" panose="02000603000000000000" pitchFamily="2" charset="0"/>
                <a:ea typeface="AG180DAYS" panose="02000603000000000000" pitchFamily="2" charset="0"/>
              </a:rPr>
              <a:t> Online</a:t>
            </a:r>
          </a:p>
        </p:txBody>
      </p:sp>
      <p:sp>
        <p:nvSpPr>
          <p:cNvPr id="4" name="Rectangle 3"/>
          <p:cNvSpPr/>
          <p:nvPr/>
        </p:nvSpPr>
        <p:spPr>
          <a:xfrm>
            <a:off x="11595" y="5805361"/>
            <a:ext cx="9132406" cy="1037756"/>
          </a:xfrm>
          <a:prstGeom prst="rect">
            <a:avLst/>
          </a:prstGeom>
          <a:solidFill>
            <a:schemeClr val="bg1"/>
          </a:solidFill>
          <a:ln w="28575" cmpd="sng">
            <a:solidFill>
              <a:schemeClr val="bg1">
                <a:lumMod val="5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31" name="TextBox 30">
            <a:extLst>
              <a:ext uri="{FF2B5EF4-FFF2-40B4-BE49-F238E27FC236}">
                <a16:creationId xmlns:a16="http://schemas.microsoft.com/office/drawing/2014/main" id="{118EF3F2-8606-E249-A900-88C97CE17589}"/>
              </a:ext>
            </a:extLst>
          </p:cNvPr>
          <p:cNvSpPr txBox="1"/>
          <p:nvPr/>
        </p:nvSpPr>
        <p:spPr>
          <a:xfrm>
            <a:off x="1111003" y="6255087"/>
            <a:ext cx="6873999" cy="646331"/>
          </a:xfrm>
          <a:prstGeom prst="rect">
            <a:avLst/>
          </a:prstGeom>
          <a:noFill/>
        </p:spPr>
        <p:txBody>
          <a:bodyPr wrap="square" rtlCol="0">
            <a:spAutoFit/>
          </a:bodyPr>
          <a:lstStyle/>
          <a:p>
            <a:pPr algn="ctr"/>
            <a:r>
              <a:rPr lang="en-US" sz="3600" dirty="0">
                <a:latin typeface="AGRunningLateIsMyCardio"/>
                <a:cs typeface="AGRunningLateIsMyCardio"/>
              </a:rPr>
              <a:t>  Middle &amp; High School</a:t>
            </a:r>
            <a:endParaRPr lang="en-US" sz="3600" dirty="0">
              <a:solidFill>
                <a:schemeClr val="bg1">
                  <a:lumMod val="50000"/>
                </a:schemeClr>
              </a:solidFill>
              <a:latin typeface="AGRunningLateIsMyCardio"/>
              <a:cs typeface="AGRunningLateIsMyCardio"/>
            </a:endParaRPr>
          </a:p>
        </p:txBody>
      </p:sp>
      <p:pic>
        <p:nvPicPr>
          <p:cNvPr id="20" name="Picture 19" descr="A person's face with blue eyes&#10;&#10;Description automatically generated with medium confidence">
            <a:extLst>
              <a:ext uri="{FF2B5EF4-FFF2-40B4-BE49-F238E27FC236}">
                <a16:creationId xmlns:a16="http://schemas.microsoft.com/office/drawing/2014/main" id="{ED7D648A-CB21-0C4A-9741-BD83C71A4B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656" y="5872420"/>
            <a:ext cx="1600215" cy="944057"/>
          </a:xfrm>
          <a:prstGeom prst="rect">
            <a:avLst/>
          </a:prstGeom>
        </p:spPr>
      </p:pic>
      <p:sp>
        <p:nvSpPr>
          <p:cNvPr id="30" name="TextBox 29">
            <a:extLst>
              <a:ext uri="{FF2B5EF4-FFF2-40B4-BE49-F238E27FC236}">
                <a16:creationId xmlns:a16="http://schemas.microsoft.com/office/drawing/2014/main" id="{02BE6261-3CBE-7A48-BD69-1E32DA8FD37D}"/>
              </a:ext>
            </a:extLst>
          </p:cNvPr>
          <p:cNvSpPr txBox="1"/>
          <p:nvPr/>
        </p:nvSpPr>
        <p:spPr>
          <a:xfrm>
            <a:off x="1083796" y="5779209"/>
            <a:ext cx="6858000" cy="707886"/>
          </a:xfrm>
          <a:prstGeom prst="rect">
            <a:avLst/>
          </a:prstGeom>
          <a:noFill/>
        </p:spPr>
        <p:txBody>
          <a:bodyPr wrap="square" rtlCol="0">
            <a:spAutoFit/>
          </a:bodyPr>
          <a:lstStyle/>
          <a:p>
            <a:pPr algn="ctr"/>
            <a:r>
              <a:rPr lang="en-US" sz="4000" dirty="0">
                <a:latin typeface="AGSorryNotSorry"/>
                <a:cs typeface="AGSorryNotSorry"/>
              </a:rPr>
              <a:t>Editable</a:t>
            </a:r>
            <a:r>
              <a:rPr lang="en-US" sz="4000" dirty="0">
                <a:solidFill>
                  <a:schemeClr val="accent2">
                    <a:lumMod val="75000"/>
                  </a:schemeClr>
                </a:solidFill>
                <a:latin typeface="AGSorryNotSorry"/>
                <a:cs typeface="AGSorryNotSorry"/>
              </a:rPr>
              <a:t> PowerPoint!</a:t>
            </a:r>
          </a:p>
        </p:txBody>
      </p:sp>
      <p:pic>
        <p:nvPicPr>
          <p:cNvPr id="26" name="Picture 25" descr="BadgerStateSpeechy Logo Final3 (1).png">
            <a:extLst>
              <a:ext uri="{FF2B5EF4-FFF2-40B4-BE49-F238E27FC236}">
                <a16:creationId xmlns:a16="http://schemas.microsoft.com/office/drawing/2014/main" id="{0E6A9235-1229-A240-86AA-FCBC3BD5A4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69597" y="5914863"/>
            <a:ext cx="818751" cy="818751"/>
          </a:xfrm>
          <a:prstGeom prst="rect">
            <a:avLst/>
          </a:prstGeom>
        </p:spPr>
      </p:pic>
      <p:sp>
        <p:nvSpPr>
          <p:cNvPr id="34" name="TextBox 33">
            <a:extLst>
              <a:ext uri="{FF2B5EF4-FFF2-40B4-BE49-F238E27FC236}">
                <a16:creationId xmlns:a16="http://schemas.microsoft.com/office/drawing/2014/main" id="{D231CBAA-2BEA-B34D-8B69-38D3483D5078}"/>
              </a:ext>
            </a:extLst>
          </p:cNvPr>
          <p:cNvSpPr txBox="1"/>
          <p:nvPr/>
        </p:nvSpPr>
        <p:spPr>
          <a:xfrm>
            <a:off x="7865908" y="5810315"/>
            <a:ext cx="364202" cy="323165"/>
          </a:xfrm>
          <a:prstGeom prst="rect">
            <a:avLst/>
          </a:prstGeom>
          <a:noFill/>
        </p:spPr>
        <p:txBody>
          <a:bodyPr wrap="none" rtlCol="0">
            <a:spAutoFit/>
          </a:bodyPr>
          <a:lstStyle/>
          <a:p>
            <a:r>
              <a:rPr lang="en-US" sz="1500" dirty="0">
                <a:solidFill>
                  <a:schemeClr val="accent2">
                    <a:lumMod val="40000"/>
                    <a:lumOff val="60000"/>
                  </a:schemeClr>
                </a:solidFill>
                <a:latin typeface="AGRunningLateIsMyCardio"/>
                <a:cs typeface="AGRunningLateIsMyCardio"/>
              </a:rPr>
              <a:t>by</a:t>
            </a:r>
          </a:p>
        </p:txBody>
      </p:sp>
      <p:pic>
        <p:nvPicPr>
          <p:cNvPr id="9" name="Picture 8">
            <a:extLst>
              <a:ext uri="{FF2B5EF4-FFF2-40B4-BE49-F238E27FC236}">
                <a16:creationId xmlns:a16="http://schemas.microsoft.com/office/drawing/2014/main" id="{923A11E3-D576-D04D-8899-7E05A7CE63F9}"/>
              </a:ext>
            </a:extLst>
          </p:cNvPr>
          <p:cNvPicPr>
            <a:picLocks noChangeAspect="1"/>
          </p:cNvPicPr>
          <p:nvPr/>
        </p:nvPicPr>
        <p:blipFill>
          <a:blip r:embed="rId6"/>
          <a:stretch>
            <a:fillRect/>
          </a:stretch>
        </p:blipFill>
        <p:spPr>
          <a:xfrm rot="287070">
            <a:off x="4775235" y="2368505"/>
            <a:ext cx="3630552" cy="2722913"/>
          </a:xfrm>
          <a:prstGeom prst="rect">
            <a:avLst/>
          </a:prstGeom>
          <a:ln>
            <a:solidFill>
              <a:schemeClr val="tx1"/>
            </a:solidFill>
          </a:ln>
        </p:spPr>
      </p:pic>
      <p:pic>
        <p:nvPicPr>
          <p:cNvPr id="35" name="Picture 34" descr="A person holding a pencil&#10;&#10;Description automatically generated with low confidence">
            <a:extLst>
              <a:ext uri="{FF2B5EF4-FFF2-40B4-BE49-F238E27FC236}">
                <a16:creationId xmlns:a16="http://schemas.microsoft.com/office/drawing/2014/main" id="{6B783D89-0059-FD42-89DF-81FBE4B15D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8285" y="3872571"/>
            <a:ext cx="1746795" cy="1932790"/>
          </a:xfrm>
          <a:prstGeom prst="rect">
            <a:avLst/>
          </a:prstGeom>
        </p:spPr>
      </p:pic>
    </p:spTree>
    <p:extLst>
      <p:ext uri="{BB962C8B-B14F-4D97-AF65-F5344CB8AC3E}">
        <p14:creationId xmlns:p14="http://schemas.microsoft.com/office/powerpoint/2010/main" val="142919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5503"/>
            <a:ext cx="9144000" cy="1302985"/>
          </a:xfrm>
          <a:prstGeom prst="rect">
            <a:avLst/>
          </a:prstGeom>
          <a:noFill/>
        </p:spPr>
        <p:txBody>
          <a:bodyPr wrap="square" rtlCol="0">
            <a:spAutoFit/>
          </a:bodyPr>
          <a:lstStyle/>
          <a:p>
            <a:pPr algn="ctr"/>
            <a:r>
              <a:rPr lang="en-US" sz="2800" b="1" dirty="0">
                <a:latin typeface="+mj-lt"/>
                <a:ea typeface="AGSORRYNOTSORRY" panose="02000603000000000000" pitchFamily="2" charset="0"/>
                <a:cs typeface="Arial"/>
              </a:rPr>
              <a:t>ASSESSMENT OF SOCIAL SKILLS:</a:t>
            </a:r>
          </a:p>
          <a:p>
            <a:pPr algn="ctr"/>
            <a:r>
              <a:rPr lang="en-US" sz="2400" dirty="0">
                <a:latin typeface="Comic Sans MS" panose="030F0902030302020204" pitchFamily="66" charset="0"/>
                <a:ea typeface="AG180DAYS" panose="02000603000000000000" pitchFamily="2" charset="0"/>
                <a:cs typeface="Arial"/>
              </a:rPr>
              <a:t>Editable Letter to Parent or Teacher</a:t>
            </a:r>
          </a:p>
          <a:p>
            <a:pPr algn="ctr"/>
            <a:r>
              <a:rPr lang="en-US" sz="2667" i="1" dirty="0">
                <a:solidFill>
                  <a:srgbClr val="FF0000"/>
                </a:solidFill>
                <a:cs typeface="Arial"/>
              </a:rPr>
              <a:t> </a:t>
            </a:r>
            <a:r>
              <a:rPr lang="en-US" i="1" dirty="0">
                <a:solidFill>
                  <a:srgbClr val="FF0000"/>
                </a:solidFill>
                <a:ea typeface="AGRUNNINGLATEISMYCARDIO" panose="02000603000000000000" pitchFamily="2" charset="0"/>
                <a:cs typeface="Arial"/>
              </a:rPr>
              <a:t>(Online Completion)  Insert into email</a:t>
            </a:r>
          </a:p>
        </p:txBody>
      </p:sp>
      <p:sp>
        <p:nvSpPr>
          <p:cNvPr id="5" name="TextBox 4"/>
          <p:cNvSpPr txBox="1"/>
          <p:nvPr/>
        </p:nvSpPr>
        <p:spPr>
          <a:xfrm>
            <a:off x="204952" y="1057853"/>
            <a:ext cx="8734096" cy="5724644"/>
          </a:xfrm>
          <a:prstGeom prst="rect">
            <a:avLst/>
          </a:prstGeom>
          <a:noFill/>
          <a:ln>
            <a:noFill/>
          </a:ln>
        </p:spPr>
        <p:txBody>
          <a:bodyPr wrap="square" rtlCol="0">
            <a:spAutoFit/>
          </a:bodyPr>
          <a:lstStyle/>
          <a:p>
            <a:endParaRPr lang="en-US" sz="1600" dirty="0"/>
          </a:p>
          <a:p>
            <a:r>
              <a:rPr lang="en-US" sz="1400" dirty="0"/>
              <a:t>Date:  </a:t>
            </a:r>
          </a:p>
          <a:p>
            <a:endParaRPr lang="en-US" sz="1400" dirty="0"/>
          </a:p>
          <a:p>
            <a:r>
              <a:rPr lang="en-US" sz="1400" dirty="0"/>
              <a:t>Dear Teacher or Parent,</a:t>
            </a:r>
          </a:p>
          <a:p>
            <a:endParaRPr lang="en-US" sz="1400" dirty="0"/>
          </a:p>
          <a:p>
            <a:r>
              <a:rPr lang="en-US" sz="1400" dirty="0"/>
              <a:t>I would appreciate your assistance in rating these social skills and/or areas that potentially impact social skills,  of my/our student </a:t>
            </a:r>
            <a:r>
              <a:rPr lang="en-US" sz="1400" dirty="0">
                <a:solidFill>
                  <a:srgbClr val="FF0000"/>
                </a:solidFill>
              </a:rPr>
              <a:t>(student’s name)</a:t>
            </a:r>
            <a:r>
              <a:rPr lang="en-US" sz="1400" dirty="0"/>
              <a:t>.  I have attached an assessment form for the following skills </a:t>
            </a:r>
            <a:r>
              <a:rPr lang="en-US" sz="1400" dirty="0">
                <a:solidFill>
                  <a:srgbClr val="FF0000"/>
                </a:solidFill>
              </a:rPr>
              <a:t>(include all that apply)</a:t>
            </a:r>
            <a:r>
              <a:rPr lang="en-US" sz="1400" dirty="0"/>
              <a:t>: </a:t>
            </a:r>
          </a:p>
          <a:p>
            <a:endParaRPr lang="en-US" sz="1400" dirty="0"/>
          </a:p>
          <a:p>
            <a:r>
              <a:rPr lang="en-US" sz="1400" dirty="0"/>
              <a:t>*Conversation Skills,</a:t>
            </a:r>
          </a:p>
          <a:p>
            <a:r>
              <a:rPr lang="en-US" sz="1400" dirty="0"/>
              <a:t>*Emotional Regulation,</a:t>
            </a:r>
          </a:p>
          <a:p>
            <a:r>
              <a:rPr lang="en-US" sz="1400" dirty="0"/>
              <a:t>*Organization and study skills,</a:t>
            </a:r>
          </a:p>
          <a:p>
            <a:r>
              <a:rPr lang="en-US" sz="1400" dirty="0"/>
              <a:t>*Friendship skills,</a:t>
            </a:r>
          </a:p>
          <a:p>
            <a:r>
              <a:rPr lang="en-US" sz="1400" dirty="0"/>
              <a:t>*Understanding perspective and social cues, </a:t>
            </a:r>
          </a:p>
          <a:p>
            <a:r>
              <a:rPr lang="en-US" sz="1400" dirty="0"/>
              <a:t>*Nonverbal communication skills.</a:t>
            </a:r>
          </a:p>
          <a:p>
            <a:endParaRPr lang="en-US" sz="1400" dirty="0"/>
          </a:p>
          <a:p>
            <a:r>
              <a:rPr lang="en-US" sz="1400" dirty="0"/>
              <a:t>Please date and complete the rating scale, observing the student across settings if possible and choose the best rating using the four-point rating scale in the top, right corner of the page.</a:t>
            </a:r>
          </a:p>
          <a:p>
            <a:endParaRPr lang="en-US" sz="1400" dirty="0"/>
          </a:p>
          <a:p>
            <a:r>
              <a:rPr lang="en-US" sz="1400" dirty="0"/>
              <a:t>Please complete and return to me by this date:  </a:t>
            </a:r>
            <a:r>
              <a:rPr lang="en-US" sz="1400" dirty="0">
                <a:solidFill>
                  <a:srgbClr val="FF0000"/>
                </a:solidFill>
              </a:rPr>
              <a:t>(insert date)</a:t>
            </a:r>
          </a:p>
          <a:p>
            <a:endParaRPr lang="en-US" sz="1400" dirty="0"/>
          </a:p>
          <a:p>
            <a:r>
              <a:rPr lang="en-US" sz="1400" dirty="0">
                <a:solidFill>
                  <a:srgbClr val="FF0000"/>
                </a:solidFill>
              </a:rPr>
              <a:t>(Include instructions for method of completion and return,  (read methods for online completion page for ideas).</a:t>
            </a:r>
          </a:p>
          <a:p>
            <a:endParaRPr lang="en-US" sz="1400" dirty="0"/>
          </a:p>
          <a:p>
            <a:r>
              <a:rPr lang="en-US" sz="1400" i="1" dirty="0"/>
              <a:t>Thank you for your assistance!</a:t>
            </a:r>
          </a:p>
          <a:p>
            <a:endParaRPr lang="en-US" sz="1400" dirty="0"/>
          </a:p>
          <a:p>
            <a:r>
              <a:rPr lang="en-US" sz="1400" dirty="0">
                <a:solidFill>
                  <a:srgbClr val="FF0000"/>
                </a:solidFill>
              </a:rPr>
              <a:t>(your name)</a:t>
            </a:r>
          </a:p>
          <a:p>
            <a:r>
              <a:rPr lang="en-US" sz="1400" dirty="0">
                <a:solidFill>
                  <a:srgbClr val="FF0000"/>
                </a:solidFill>
              </a:rPr>
              <a:t>attachment(s)</a:t>
            </a:r>
          </a:p>
        </p:txBody>
      </p:sp>
    </p:spTree>
    <p:extLst>
      <p:ext uri="{BB962C8B-B14F-4D97-AF65-F5344CB8AC3E}">
        <p14:creationId xmlns:p14="http://schemas.microsoft.com/office/powerpoint/2010/main" val="368073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0171"/>
            <a:ext cx="9144000" cy="1159228"/>
          </a:xfrm>
          <a:prstGeom prst="rect">
            <a:avLst/>
          </a:prstGeom>
          <a:solidFill>
            <a:schemeClr val="bg1">
              <a:lumMod val="75000"/>
            </a:schemeClr>
          </a:solidFill>
        </p:spPr>
        <p:txBody>
          <a:bodyPr wrap="square" rtlCol="0">
            <a:spAutoFit/>
          </a:bodyPr>
          <a:lstStyle/>
          <a:p>
            <a:pPr algn="ctr"/>
            <a:r>
              <a:rPr lang="en-US" sz="3200" b="1" dirty="0">
                <a:latin typeface="+mj-lt"/>
                <a:ea typeface="AGSORRYNOTSORRY" panose="02000603000000000000" pitchFamily="2" charset="0"/>
                <a:cs typeface="Arial"/>
              </a:rPr>
              <a:t>Goals and Instructions: </a:t>
            </a:r>
          </a:p>
          <a:p>
            <a:pPr algn="ctr"/>
            <a:r>
              <a:rPr lang="en-US" sz="3733" b="1" dirty="0">
                <a:latin typeface="+mj-lt"/>
                <a:cs typeface="Arial"/>
              </a:rPr>
              <a:t> </a:t>
            </a:r>
            <a:r>
              <a:rPr lang="en-US" sz="3200" b="1" dirty="0">
                <a:solidFill>
                  <a:srgbClr val="C00000"/>
                </a:solidFill>
                <a:latin typeface="+mj-lt"/>
                <a:ea typeface="AGRUNNINGLATEISMYCARDIO" panose="02000603000000000000" pitchFamily="2" charset="0"/>
                <a:cs typeface="Arial"/>
              </a:rPr>
              <a:t>Using Hard Copies</a:t>
            </a:r>
          </a:p>
        </p:txBody>
      </p:sp>
      <p:sp>
        <p:nvSpPr>
          <p:cNvPr id="4" name="TextBox 3"/>
          <p:cNvSpPr txBox="1"/>
          <p:nvPr/>
        </p:nvSpPr>
        <p:spPr>
          <a:xfrm>
            <a:off x="380416" y="1347046"/>
            <a:ext cx="8383167" cy="1846659"/>
          </a:xfrm>
          <a:prstGeom prst="rect">
            <a:avLst/>
          </a:prstGeom>
          <a:noFill/>
          <a:ln>
            <a:solidFill>
              <a:srgbClr val="000000"/>
            </a:solidFill>
          </a:ln>
        </p:spPr>
        <p:txBody>
          <a:bodyPr wrap="square" rtlCol="0">
            <a:spAutoFit/>
          </a:bodyPr>
          <a:lstStyle/>
          <a:p>
            <a:r>
              <a:rPr lang="en-US" b="1" dirty="0">
                <a:latin typeface="+mj-lt"/>
                <a:ea typeface="AGSORRYNOTSORRY" panose="02000603000000000000" pitchFamily="2" charset="0"/>
                <a:cs typeface="Arial"/>
              </a:rPr>
              <a:t>Objectives:  </a:t>
            </a:r>
            <a:endParaRPr lang="en-US" sz="1600" b="1" dirty="0">
              <a:latin typeface="+mj-lt"/>
              <a:cs typeface="Arial"/>
            </a:endParaRPr>
          </a:p>
          <a:p>
            <a:r>
              <a:rPr lang="en-US" sz="1600" dirty="0"/>
              <a:t>1)  for student and adult to assess various aspects related  to social communication, including:</a:t>
            </a:r>
          </a:p>
          <a:p>
            <a:r>
              <a:rPr lang="en-US" sz="1600" i="1" dirty="0"/>
              <a:t>emotional regulation, conversation, perspective-taking and understanding social cues, use of nonverbal communication skills, study skills and organization, and friendship skills.  </a:t>
            </a:r>
          </a:p>
          <a:p>
            <a:r>
              <a:rPr lang="en-US" sz="1600" dirty="0"/>
              <a:t>2)   to compare the ratings between the self-assessment done by the student and the ratings done by the familiar adult.</a:t>
            </a:r>
          </a:p>
          <a:p>
            <a:r>
              <a:rPr lang="en-US" sz="1600" dirty="0"/>
              <a:t>3)   to increase student’s self-awareness of his/her social skills.</a:t>
            </a:r>
          </a:p>
        </p:txBody>
      </p:sp>
      <p:sp>
        <p:nvSpPr>
          <p:cNvPr id="5" name="TextBox 4"/>
          <p:cNvSpPr txBox="1"/>
          <p:nvPr/>
        </p:nvSpPr>
        <p:spPr>
          <a:xfrm>
            <a:off x="380415" y="3429000"/>
            <a:ext cx="8383168" cy="3077766"/>
          </a:xfrm>
          <a:prstGeom prst="rect">
            <a:avLst/>
          </a:prstGeom>
          <a:noFill/>
          <a:ln>
            <a:solidFill>
              <a:srgbClr val="000000"/>
            </a:solidFill>
          </a:ln>
        </p:spPr>
        <p:txBody>
          <a:bodyPr wrap="square" rtlCol="0">
            <a:spAutoFit/>
          </a:bodyPr>
          <a:lstStyle/>
          <a:p>
            <a:r>
              <a:rPr lang="en-US" b="1" dirty="0">
                <a:latin typeface="+mj-lt"/>
                <a:ea typeface="AGSORRYNOTSORRY" panose="02000603000000000000" pitchFamily="2" charset="0"/>
                <a:cs typeface="Arial"/>
              </a:rPr>
              <a:t>Instructions for Administration:</a:t>
            </a:r>
            <a:endParaRPr lang="en-US" sz="2400" b="1" dirty="0">
              <a:latin typeface="+mj-lt"/>
              <a:cs typeface="Arial"/>
            </a:endParaRPr>
          </a:p>
          <a:p>
            <a:r>
              <a:rPr lang="en-US" sz="1600" dirty="0"/>
              <a:t>1.  Choose which rating scales you want to use with your student.  There are six choices and a</a:t>
            </a:r>
          </a:p>
          <a:p>
            <a:r>
              <a:rPr lang="en-US" sz="1600" dirty="0"/>
              <a:t> blank template and </a:t>
            </a:r>
            <a:r>
              <a:rPr lang="en-US" sz="1600" i="1" dirty="0">
                <a:solidFill>
                  <a:srgbClr val="FF0000"/>
                </a:solidFill>
              </a:rPr>
              <a:t>all are editable!</a:t>
            </a:r>
          </a:p>
          <a:p>
            <a:r>
              <a:rPr lang="en-US" sz="1600" dirty="0"/>
              <a:t>2.  Print the rating scale(s) instructions letter, (use the one on the following page, </a:t>
            </a:r>
            <a:r>
              <a:rPr lang="en-US" sz="1600" i="1" u="sng" dirty="0"/>
              <a:t>not</a:t>
            </a:r>
            <a:r>
              <a:rPr lang="en-US" sz="1600" dirty="0"/>
              <a:t> the online</a:t>
            </a:r>
          </a:p>
          <a:p>
            <a:r>
              <a:rPr lang="en-US" sz="1600" dirty="0"/>
              <a:t> completion form) and write in the necessary information on the form.  </a:t>
            </a:r>
          </a:p>
          <a:p>
            <a:r>
              <a:rPr lang="en-US" sz="1600" dirty="0">
                <a:latin typeface="+mj-lt"/>
                <a:ea typeface="AGSORRYNOTSORRY" panose="02000603000000000000" pitchFamily="2" charset="0"/>
              </a:rPr>
              <a:t>3.  </a:t>
            </a:r>
            <a:r>
              <a:rPr lang="en-US" sz="1600" b="1" dirty="0">
                <a:solidFill>
                  <a:srgbClr val="C00000"/>
                </a:solidFill>
                <a:latin typeface="+mj-lt"/>
                <a:ea typeface="AGSORRYNOTSORRY" panose="02000603000000000000" pitchFamily="2" charset="0"/>
              </a:rPr>
              <a:t>Student:  </a:t>
            </a:r>
            <a:r>
              <a:rPr lang="en-US" sz="1600" dirty="0"/>
              <a:t>Do not give the student the rating scale for independent completion.  It is</a:t>
            </a:r>
          </a:p>
          <a:p>
            <a:r>
              <a:rPr lang="en-US" sz="1600" dirty="0"/>
              <a:t>important that you make sure the student understands each statement and self-reflects upon their skills.</a:t>
            </a:r>
          </a:p>
          <a:p>
            <a:r>
              <a:rPr lang="en-US" sz="1600" dirty="0">
                <a:latin typeface="+mj-lt"/>
                <a:ea typeface="AGSORRYNOTSORRY" panose="02000603000000000000" pitchFamily="2" charset="0"/>
              </a:rPr>
              <a:t>4.  </a:t>
            </a:r>
            <a:r>
              <a:rPr lang="en-US" sz="1600" b="1" dirty="0">
                <a:solidFill>
                  <a:srgbClr val="C00000"/>
                </a:solidFill>
                <a:latin typeface="+mj-lt"/>
                <a:ea typeface="AGSORRYNOTSORRY" panose="02000603000000000000" pitchFamily="2" charset="0"/>
              </a:rPr>
              <a:t>Parent/teacher:    </a:t>
            </a:r>
            <a:r>
              <a:rPr lang="en-US" sz="1600" dirty="0"/>
              <a:t>Print the selected rating scale(s) and give/send the instructions and</a:t>
            </a:r>
          </a:p>
          <a:p>
            <a:r>
              <a:rPr lang="en-US" sz="1600" dirty="0"/>
              <a:t>rating scale(s) to the parent or teacher that is completing it.  Have them be sure to let you know if they have any questions about the statements, they are rating.  Encourage them to email you or write down any additional comments.</a:t>
            </a:r>
          </a:p>
        </p:txBody>
      </p:sp>
      <p:sp>
        <p:nvSpPr>
          <p:cNvPr id="6" name="TextBox 5">
            <a:extLst>
              <a:ext uri="{FF2B5EF4-FFF2-40B4-BE49-F238E27FC236}">
                <a16:creationId xmlns:a16="http://schemas.microsoft.com/office/drawing/2014/main" id="{377BB6CA-D185-3D46-8857-3097429C7EEA}"/>
              </a:ext>
            </a:extLst>
          </p:cNvPr>
          <p:cNvSpPr txBox="1"/>
          <p:nvPr/>
        </p:nvSpPr>
        <p:spPr>
          <a:xfrm rot="16200000">
            <a:off x="8456632" y="5819398"/>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266469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820" y="576077"/>
            <a:ext cx="8492359" cy="6063198"/>
          </a:xfrm>
          <a:prstGeom prst="rect">
            <a:avLst/>
          </a:prstGeom>
          <a:noFill/>
          <a:ln>
            <a:solidFill>
              <a:schemeClr val="bg1">
                <a:lumMod val="85000"/>
              </a:schemeClr>
            </a:solidFill>
          </a:ln>
        </p:spPr>
        <p:txBody>
          <a:bodyPr wrap="square" rtlCol="0">
            <a:spAutoFit/>
          </a:bodyPr>
          <a:lstStyle/>
          <a:p>
            <a:endParaRPr lang="en-US" sz="2400" dirty="0"/>
          </a:p>
          <a:p>
            <a:r>
              <a:rPr lang="en-US" sz="1400" dirty="0"/>
              <a:t>Date:  __________________</a:t>
            </a:r>
          </a:p>
          <a:p>
            <a:endParaRPr lang="en-US" sz="1400" dirty="0"/>
          </a:p>
          <a:p>
            <a:r>
              <a:rPr lang="en-US" sz="1400" dirty="0"/>
              <a:t>Dear __________________________,</a:t>
            </a:r>
          </a:p>
          <a:p>
            <a:endParaRPr lang="en-US" sz="1400" dirty="0"/>
          </a:p>
          <a:p>
            <a:r>
              <a:rPr lang="en-US" sz="1400" dirty="0"/>
              <a:t>I would appreciate your assistance in rating the _______________________skills of our student _________________________.</a:t>
            </a:r>
          </a:p>
          <a:p>
            <a:r>
              <a:rPr lang="en-US" sz="1400" dirty="0"/>
              <a:t>I have attached an assessment form for the following social skills (or areas that potentially impact social skills).  (circle all that apply): </a:t>
            </a:r>
          </a:p>
          <a:p>
            <a:endParaRPr lang="en-US" sz="1400" dirty="0"/>
          </a:p>
          <a:p>
            <a:r>
              <a:rPr lang="en-US" sz="1400" dirty="0"/>
              <a:t>*Conversation skills,</a:t>
            </a:r>
          </a:p>
          <a:p>
            <a:r>
              <a:rPr lang="en-US" sz="1400" dirty="0"/>
              <a:t>*Emotional regulation,</a:t>
            </a:r>
          </a:p>
          <a:p>
            <a:r>
              <a:rPr lang="en-US" sz="1400" dirty="0"/>
              <a:t>*Organization and study skills,</a:t>
            </a:r>
          </a:p>
          <a:p>
            <a:r>
              <a:rPr lang="en-US" sz="1400" dirty="0"/>
              <a:t>*Friendship skills,</a:t>
            </a:r>
          </a:p>
          <a:p>
            <a:r>
              <a:rPr lang="en-US" sz="1400" dirty="0"/>
              <a:t>*Understanding perspective and social cues, </a:t>
            </a:r>
          </a:p>
          <a:p>
            <a:r>
              <a:rPr lang="en-US" sz="1400" dirty="0"/>
              <a:t>*Nonverbal communication skills.</a:t>
            </a:r>
          </a:p>
          <a:p>
            <a:endParaRPr lang="en-US" sz="1400" dirty="0"/>
          </a:p>
          <a:p>
            <a:r>
              <a:rPr lang="en-US" sz="1400" dirty="0"/>
              <a:t>Please date and complete the rating scale, observing the student across settings if possible, using the four-point rating scale in the top, right corner of the page.</a:t>
            </a:r>
          </a:p>
          <a:p>
            <a:endParaRPr lang="en-US" sz="1400" dirty="0"/>
          </a:p>
          <a:p>
            <a:r>
              <a:rPr lang="en-US" sz="1400" dirty="0"/>
              <a:t>Please complete and return to me by this date:  _____________.  </a:t>
            </a:r>
          </a:p>
          <a:p>
            <a:r>
              <a:rPr lang="en-US" sz="1400" dirty="0"/>
              <a:t>Let me know if you have any questions.</a:t>
            </a:r>
          </a:p>
          <a:p>
            <a:endParaRPr lang="en-US" sz="1400" dirty="0"/>
          </a:p>
          <a:p>
            <a:r>
              <a:rPr lang="en-US" sz="1400" dirty="0"/>
              <a:t>Thank you for your assistance!</a:t>
            </a:r>
          </a:p>
          <a:p>
            <a:endParaRPr lang="en-US" sz="1400" dirty="0"/>
          </a:p>
          <a:p>
            <a:endParaRPr lang="en-US" sz="1400" dirty="0"/>
          </a:p>
          <a:p>
            <a:r>
              <a:rPr lang="en-US" sz="1400" dirty="0"/>
              <a:t>______________________________________</a:t>
            </a:r>
          </a:p>
        </p:txBody>
      </p:sp>
      <p:sp>
        <p:nvSpPr>
          <p:cNvPr id="2" name="TextBox 1">
            <a:extLst>
              <a:ext uri="{FF2B5EF4-FFF2-40B4-BE49-F238E27FC236}">
                <a16:creationId xmlns:a16="http://schemas.microsoft.com/office/drawing/2014/main" id="{CBF38D83-F120-B04D-8203-9D85649EFA6B}"/>
              </a:ext>
            </a:extLst>
          </p:cNvPr>
          <p:cNvSpPr txBox="1"/>
          <p:nvPr/>
        </p:nvSpPr>
        <p:spPr>
          <a:xfrm>
            <a:off x="-1" y="126124"/>
            <a:ext cx="9144000" cy="523220"/>
          </a:xfrm>
          <a:prstGeom prst="rect">
            <a:avLst/>
          </a:prstGeom>
          <a:noFill/>
        </p:spPr>
        <p:txBody>
          <a:bodyPr wrap="square" rtlCol="0">
            <a:spAutoFit/>
          </a:bodyPr>
          <a:lstStyle/>
          <a:p>
            <a:pPr algn="ctr"/>
            <a:r>
              <a:rPr lang="en-US" sz="2800" b="1" dirty="0">
                <a:latin typeface="+mj-lt"/>
              </a:rPr>
              <a:t>Student Rating Scale(s)</a:t>
            </a:r>
          </a:p>
        </p:txBody>
      </p:sp>
    </p:spTree>
    <p:extLst>
      <p:ext uri="{BB962C8B-B14F-4D97-AF65-F5344CB8AC3E}">
        <p14:creationId xmlns:p14="http://schemas.microsoft.com/office/powerpoint/2010/main" val="18913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566282"/>
            <a:ext cx="8891752" cy="5262979"/>
          </a:xfrm>
          <a:prstGeom prst="rect">
            <a:avLst/>
          </a:prstGeom>
          <a:noFill/>
        </p:spPr>
        <p:txBody>
          <a:bodyPr wrap="square" rtlCol="0">
            <a:spAutoFit/>
          </a:bodyPr>
          <a:lstStyle/>
          <a:p>
            <a:pPr algn="ctr"/>
            <a:r>
              <a:rPr lang="en-US" sz="3200" b="1" dirty="0">
                <a:latin typeface="+mj-lt"/>
                <a:ea typeface="AGSORRYNOTSORRY" panose="02000603000000000000" pitchFamily="2" charset="0"/>
                <a:cs typeface="Arial"/>
              </a:rPr>
              <a:t>Social Skills Student</a:t>
            </a:r>
          </a:p>
          <a:p>
            <a:pPr algn="ctr"/>
            <a:r>
              <a:rPr lang="en-US" sz="3200" b="1" dirty="0">
                <a:latin typeface="+mj-lt"/>
                <a:ea typeface="AGSORRYNOTSORRY" panose="02000603000000000000" pitchFamily="2" charset="0"/>
                <a:cs typeface="Arial"/>
              </a:rPr>
              <a:t> </a:t>
            </a:r>
            <a:r>
              <a:rPr lang="en-US" sz="3200" b="1" dirty="0">
                <a:latin typeface="+mj-lt"/>
                <a:ea typeface="AG180DAYS" panose="02000603000000000000" pitchFamily="2" charset="0"/>
                <a:cs typeface="Arial"/>
              </a:rPr>
              <a:t>Self-Rating</a:t>
            </a:r>
            <a:r>
              <a:rPr lang="en-US" sz="3200" b="1" dirty="0">
                <a:latin typeface="+mj-lt"/>
                <a:ea typeface="AGSORRYNOTSORRY" panose="02000603000000000000" pitchFamily="2" charset="0"/>
                <a:cs typeface="Arial"/>
              </a:rPr>
              <a:t> Scales and Templates:</a:t>
            </a:r>
          </a:p>
          <a:p>
            <a:pPr algn="ctr"/>
            <a:r>
              <a:rPr lang="en-US" sz="2800" b="1" dirty="0">
                <a:solidFill>
                  <a:schemeClr val="accent2">
                    <a:lumMod val="75000"/>
                  </a:schemeClr>
                </a:solidFill>
                <a:latin typeface="Arial Narrow" panose="020B0604020202020204" pitchFamily="34" charset="0"/>
                <a:ea typeface="AGRUNNINGLATEISMYCARDIO" panose="02000603000000000000" pitchFamily="2" charset="0"/>
                <a:cs typeface="Arial Narrow" panose="020B0604020202020204" pitchFamily="34" charset="0"/>
              </a:rPr>
              <a:t>For </a:t>
            </a:r>
            <a:r>
              <a:rPr lang="en-US" sz="2800" b="1" u="sng" dirty="0">
                <a:solidFill>
                  <a:schemeClr val="accent2">
                    <a:lumMod val="75000"/>
                  </a:schemeClr>
                </a:solidFill>
                <a:latin typeface="Arial Narrow" panose="020B0604020202020204" pitchFamily="34" charset="0"/>
                <a:ea typeface="AGRUNNINGLATEISMYCARDIO" panose="02000603000000000000" pitchFamily="2" charset="0"/>
                <a:cs typeface="Arial Narrow" panose="020B0604020202020204" pitchFamily="34" charset="0"/>
              </a:rPr>
              <a:t>student</a:t>
            </a:r>
          </a:p>
          <a:p>
            <a:pPr algn="ctr"/>
            <a:r>
              <a:rPr lang="en-US" sz="2400" b="1" dirty="0">
                <a:solidFill>
                  <a:schemeClr val="tx1">
                    <a:lumMod val="95000"/>
                    <a:lumOff val="5000"/>
                  </a:schemeClr>
                </a:solidFill>
                <a:latin typeface="Arial Narrow" panose="020B0604020202020204" pitchFamily="34" charset="0"/>
                <a:ea typeface="AG180DAYS" panose="02000603000000000000" pitchFamily="2" charset="0"/>
                <a:cs typeface="Arial Narrow" panose="020B0604020202020204" pitchFamily="34" charset="0"/>
              </a:rPr>
              <a:t>All Editable in PowerPoint</a:t>
            </a:r>
          </a:p>
          <a:p>
            <a:pPr algn="ctr"/>
            <a:endParaRPr lang="en-US" sz="2400" b="1" i="1" dirty="0">
              <a:solidFill>
                <a:schemeClr val="tx1">
                  <a:lumMod val="95000"/>
                  <a:lumOff val="5000"/>
                </a:schemeClr>
              </a:solidFill>
              <a:latin typeface="AG180DAYS" panose="02000603000000000000" pitchFamily="2" charset="0"/>
              <a:ea typeface="AG180DAYS" panose="02000603000000000000" pitchFamily="2" charset="0"/>
              <a:cs typeface="Arial"/>
            </a:endParaRPr>
          </a:p>
          <a:p>
            <a:endParaRPr lang="en-US" sz="2400" b="1" dirty="0">
              <a:latin typeface="Arial"/>
              <a:cs typeface="Arial"/>
            </a:endParaRP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Conversation Skills,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Friendship Skills,</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Understanding Perspective and Social Cues,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Emotional Regulation,</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Nonverbal Communication Skills,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Organization and Study Skills,</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Blank template:  individualize.</a:t>
            </a: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88399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46120" y="460416"/>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3851755950"/>
              </p:ext>
            </p:extLst>
          </p:nvPr>
        </p:nvGraphicFramePr>
        <p:xfrm>
          <a:off x="89338" y="1138818"/>
          <a:ext cx="8965324" cy="5658875"/>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07516">
                  <a:extLst>
                    <a:ext uri="{9D8B030D-6E8A-4147-A177-3AD203B41FA5}">
                      <a16:colId xmlns:a16="http://schemas.microsoft.com/office/drawing/2014/main" val="3060664412"/>
                    </a:ext>
                  </a:extLst>
                </a:gridCol>
              </a:tblGrid>
              <a:tr h="760186">
                <a:tc>
                  <a:txBody>
                    <a:bodyPr/>
                    <a:lstStyle/>
                    <a:p>
                      <a:endParaRPr lang="en-US" sz="1800" dirty="0"/>
                    </a:p>
                    <a:p>
                      <a:r>
                        <a:rPr lang="en-US" sz="1800" dirty="0"/>
                        <a:t>How I Communicate during Conversations with Others:</a:t>
                      </a:r>
                    </a:p>
                  </a:txBody>
                  <a:tcPr/>
                </a:tc>
                <a:tc>
                  <a:txBody>
                    <a:bodyPr/>
                    <a:lstStyle/>
                    <a:p>
                      <a:endParaRPr lang="en-US" sz="1600" dirty="0"/>
                    </a:p>
                    <a:p>
                      <a:r>
                        <a:rPr lang="en-US" sz="1600" dirty="0"/>
                        <a:t>Date:</a:t>
                      </a:r>
                    </a:p>
                  </a:txBody>
                  <a:tcPr/>
                </a:tc>
                <a:tc>
                  <a:txBody>
                    <a:bodyPr/>
                    <a:lstStyle/>
                    <a:p>
                      <a:endParaRPr lang="en-US" sz="1600" dirty="0"/>
                    </a:p>
                    <a:p>
                      <a:r>
                        <a:rPr lang="en-US" sz="1600" dirty="0"/>
                        <a:t>Date:</a:t>
                      </a:r>
                    </a:p>
                  </a:txBody>
                  <a:tcPr/>
                </a:tc>
                <a:tc>
                  <a:txBody>
                    <a:bodyPr/>
                    <a:lstStyle/>
                    <a:p>
                      <a:endParaRPr lang="en-US" sz="1600" dirty="0"/>
                    </a:p>
                    <a:p>
                      <a:r>
                        <a:rPr lang="en-US" sz="16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1.  Talking to other people is enjoyable to me. </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2.  I use multiple ways to start a conversation.</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3.  I ask friends</a:t>
                      </a:r>
                      <a:r>
                        <a:rPr lang="en-US" sz="1200" baseline="0" dirty="0"/>
                        <a:t> about their interests when they are different from mine.</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4.  I make sure people get a turn to</a:t>
                      </a:r>
                      <a:r>
                        <a:rPr lang="en-US" sz="1200" baseline="0" dirty="0"/>
                        <a:t> talk in a conversation without interrupting them.</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5.  I usually know what to say in a conversation.</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6.  I understand</a:t>
                      </a:r>
                      <a:r>
                        <a:rPr lang="en-US" sz="1200" baseline="0" dirty="0"/>
                        <a:t> the rules and skills involved in having conversations with other people. </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7.  I use multiple ways</a:t>
                      </a:r>
                      <a:r>
                        <a:rPr lang="en-US" sz="1200" baseline="0" dirty="0"/>
                        <a:t> (questions, compliments, comments) to maintain a conversation.</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8.  I am comfortable joining a conversation that others are having.</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9.  I initiate a greeting (</a:t>
                      </a:r>
                      <a:r>
                        <a:rPr lang="en-US" sz="1200" i="1" dirty="0"/>
                        <a:t>hey, hi</a:t>
                      </a:r>
                      <a:r>
                        <a:rPr lang="en-US" sz="1200" dirty="0"/>
                        <a:t>)  and close conversations (</a:t>
                      </a:r>
                      <a:r>
                        <a:rPr lang="en-US" sz="1200" i="1" dirty="0"/>
                        <a:t>see you later</a:t>
                      </a:r>
                      <a:r>
                        <a:rPr lang="en-US" sz="1200" dirty="0"/>
                        <a:t>) when they are over.</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29971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10.  My conversations with others typically have even, or close to even, (50/50)</a:t>
                      </a:r>
                      <a:r>
                        <a:rPr lang="en-US" sz="1200" baseline="0" dirty="0"/>
                        <a:t> turns. </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0"/>
            <a:ext cx="7829564" cy="769441"/>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sz="2000" dirty="0">
                <a:latin typeface="Arial"/>
                <a:cs typeface="Arial"/>
              </a:rPr>
              <a:t>Conversation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10512" y="615598"/>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107240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09314" y="443858"/>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2813235340"/>
              </p:ext>
            </p:extLst>
          </p:nvPr>
        </p:nvGraphicFramePr>
        <p:xfrm>
          <a:off x="89338" y="1131226"/>
          <a:ext cx="8965324" cy="5666467"/>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783020">
                  <a:extLst>
                    <a:ext uri="{9D8B030D-6E8A-4147-A177-3AD203B41FA5}">
                      <a16:colId xmlns:a16="http://schemas.microsoft.com/office/drawing/2014/main" val="1612481595"/>
                    </a:ext>
                  </a:extLst>
                </a:gridCol>
                <a:gridCol w="798786">
                  <a:extLst>
                    <a:ext uri="{9D8B030D-6E8A-4147-A177-3AD203B41FA5}">
                      <a16:colId xmlns:a16="http://schemas.microsoft.com/office/drawing/2014/main" val="846831067"/>
                    </a:ext>
                  </a:extLst>
                </a:gridCol>
                <a:gridCol w="814552">
                  <a:extLst>
                    <a:ext uri="{9D8B030D-6E8A-4147-A177-3AD203B41FA5}">
                      <a16:colId xmlns:a16="http://schemas.microsoft.com/office/drawing/2014/main" val="3060664412"/>
                    </a:ext>
                  </a:extLst>
                </a:gridCol>
              </a:tblGrid>
              <a:tr h="447372">
                <a:tc>
                  <a:txBody>
                    <a:bodyPr/>
                    <a:lstStyle/>
                    <a:p>
                      <a:endParaRPr lang="en-US" sz="1800" dirty="0"/>
                    </a:p>
                    <a:p>
                      <a:r>
                        <a:rPr lang="en-US" sz="1800" dirty="0"/>
                        <a:t>How I Make and Keep Friends:</a:t>
                      </a:r>
                    </a:p>
                  </a:txBody>
                  <a:tcPr/>
                </a:tc>
                <a:tc>
                  <a:txBody>
                    <a:bodyPr/>
                    <a:lstStyle/>
                    <a:p>
                      <a:endParaRPr lang="en-US" sz="1800" dirty="0"/>
                    </a:p>
                    <a:p>
                      <a:r>
                        <a:rPr lang="en-US" sz="1800" dirty="0"/>
                        <a:t>Date:</a:t>
                      </a:r>
                    </a:p>
                  </a:txBody>
                  <a:tcPr/>
                </a:tc>
                <a:tc>
                  <a:txBody>
                    <a:bodyPr/>
                    <a:lstStyle/>
                    <a:p>
                      <a:endParaRPr lang="en-US" sz="1800" dirty="0"/>
                    </a:p>
                    <a:p>
                      <a:r>
                        <a:rPr lang="en-US" sz="1800" dirty="0"/>
                        <a:t>Date:</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800" dirty="0"/>
                    </a:p>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 I  make and keep friends.</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2. I am happy with the number of friends that I have.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3. I  resolve conflicts with other people.</a:t>
                      </a:r>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4. I compromise when I have a disagreement with someone.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5. I apologize when I hurt someone’s feelings.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6. I am a good sport when I lose a game.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7. I understand what makes a good friendship.</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8. Other people show interest in being friends with me</a:t>
                      </a:r>
                      <a:r>
                        <a:rPr lang="en-US" sz="1400" baseline="0" dirty="0"/>
                        <a:t>.</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9. I am happy for my friends when they succeed.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22978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10. I show interest (</a:t>
                      </a:r>
                      <a:r>
                        <a:rPr lang="en-US" sz="1400" i="1" dirty="0"/>
                        <a:t>smile,</a:t>
                      </a:r>
                      <a:r>
                        <a:rPr lang="en-US" sz="1400" i="1" baseline="0" dirty="0"/>
                        <a:t> nod</a:t>
                      </a:r>
                      <a:r>
                        <a:rPr lang="en-US" sz="1400" baseline="0" dirty="0"/>
                        <a:t>) when my friends are talking to me.</a:t>
                      </a:r>
                      <a:endParaRPr lang="en-US" sz="1400" dirty="0"/>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60307"/>
            <a:ext cx="7829564" cy="769441"/>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sz="2000" dirty="0">
                <a:latin typeface="Arial"/>
                <a:cs typeface="Arial"/>
              </a:rPr>
              <a:t>Friendship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0" y="635645"/>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203395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04078" y="434374"/>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956243948"/>
              </p:ext>
            </p:extLst>
          </p:nvPr>
        </p:nvGraphicFramePr>
        <p:xfrm>
          <a:off x="84082" y="1121742"/>
          <a:ext cx="8996854" cy="5653750"/>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39046">
                  <a:extLst>
                    <a:ext uri="{9D8B030D-6E8A-4147-A177-3AD203B41FA5}">
                      <a16:colId xmlns:a16="http://schemas.microsoft.com/office/drawing/2014/main" val="3060664412"/>
                    </a:ext>
                  </a:extLst>
                </a:gridCol>
              </a:tblGrid>
              <a:tr h="447372">
                <a:tc>
                  <a:txBody>
                    <a:bodyPr/>
                    <a:lstStyle/>
                    <a:p>
                      <a:r>
                        <a:rPr lang="en-US" sz="1800" dirty="0"/>
                        <a:t>How I Understand Perspectives and Social Cues from Others:</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 I understand what</a:t>
                      </a:r>
                      <a:r>
                        <a:rPr lang="en-US" sz="1400" baseline="0" dirty="0"/>
                        <a:t> another person might think or feel.</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2. I can tell how someone feels by watching their face and body.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3. I can identify how someone feels by listening to their tone of voice.</a:t>
                      </a:r>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4. I detect sarcasm and understand jokes</a:t>
                      </a:r>
                      <a:r>
                        <a:rPr lang="en-US" sz="1400" baseline="0" dirty="0"/>
                        <a:t> made by others</a:t>
                      </a:r>
                      <a:r>
                        <a:rPr lang="en-US" sz="1400"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5. I understand and interpret</a:t>
                      </a:r>
                      <a:r>
                        <a:rPr lang="en-US" sz="1400" baseline="0" dirty="0"/>
                        <a:t> </a:t>
                      </a:r>
                      <a:r>
                        <a:rPr lang="en-US" sz="1400" dirty="0"/>
                        <a:t>what is happening in social situations.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6. I  notice when someone is being deceitful or “tricking” 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7. I know when it’s okay and not okay to use sarcasm.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8. </a:t>
                      </a:r>
                      <a:r>
                        <a:rPr lang="en-US" sz="1400" baseline="0" dirty="0"/>
                        <a:t>I think that two people can feel totally different about the same situation.</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9. I change</a:t>
                      </a:r>
                      <a:r>
                        <a:rPr lang="en-US" sz="1400" baseline="0" dirty="0"/>
                        <a:t> my behavior based on how others are responding to my words and actions.</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10. I think about what I say and how I act and consider how my words and actions are viewed by others.</a:t>
                      </a:r>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60307"/>
            <a:ext cx="7829564" cy="1015663"/>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dirty="0"/>
              <a:t>Understanding Perspectives and Social Cues:</a:t>
            </a:r>
          </a:p>
          <a:p>
            <a:pPr algn="ctr"/>
            <a:endParaRPr lang="en-US" dirty="0">
              <a:latin typeface="Arial"/>
              <a:cs typeface="Arial"/>
            </a:endParaRPr>
          </a:p>
        </p:txBody>
      </p:sp>
      <p:sp>
        <p:nvSpPr>
          <p:cNvPr id="11" name="TextBox 10">
            <a:extLst>
              <a:ext uri="{FF2B5EF4-FFF2-40B4-BE49-F238E27FC236}">
                <a16:creationId xmlns:a16="http://schemas.microsoft.com/office/drawing/2014/main" id="{0349C139-B14F-E349-8B7E-F6086A0D52F8}"/>
              </a:ext>
            </a:extLst>
          </p:cNvPr>
          <p:cNvSpPr txBox="1"/>
          <p:nvPr/>
        </p:nvSpPr>
        <p:spPr>
          <a:xfrm>
            <a:off x="0" y="635645"/>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47120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398806" y="471924"/>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1994980900"/>
              </p:ext>
            </p:extLst>
          </p:nvPr>
        </p:nvGraphicFramePr>
        <p:xfrm>
          <a:off x="84082" y="1121742"/>
          <a:ext cx="8986346" cy="5656639"/>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28538">
                  <a:extLst>
                    <a:ext uri="{9D8B030D-6E8A-4147-A177-3AD203B41FA5}">
                      <a16:colId xmlns:a16="http://schemas.microsoft.com/office/drawing/2014/main" val="3060664412"/>
                    </a:ext>
                  </a:extLst>
                </a:gridCol>
              </a:tblGrid>
              <a:tr h="447372">
                <a:tc>
                  <a:txBody>
                    <a:bodyPr/>
                    <a:lstStyle/>
                    <a:p>
                      <a:r>
                        <a:rPr lang="en-US" sz="1800" dirty="0"/>
                        <a:t>How I Regulate My Emotions: </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I calm</a:t>
                      </a:r>
                      <a:r>
                        <a:rPr lang="en-US" sz="1600" baseline="0" dirty="0"/>
                        <a:t> myself when I feel anxious or angry.</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 I  can focus on tasks that are </a:t>
                      </a:r>
                      <a:r>
                        <a:rPr lang="en-US" sz="1600" i="1" u="none" dirty="0"/>
                        <a:t>not</a:t>
                      </a:r>
                      <a:r>
                        <a:rPr lang="en-US" sz="1600" u="none" dirty="0"/>
                        <a:t> </a:t>
                      </a:r>
                      <a:r>
                        <a:rPr lang="en-US" sz="1600" dirty="0"/>
                        <a:t>interesting to 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3. I can </a:t>
                      </a:r>
                      <a:r>
                        <a:rPr lang="en-US" sz="1600" i="1" dirty="0"/>
                        <a:t>control</a:t>
                      </a:r>
                      <a:r>
                        <a:rPr lang="en-US" sz="1600" dirty="0"/>
                        <a:t> what I say and do when I am angry</a:t>
                      </a:r>
                      <a:r>
                        <a:rPr lang="en-US" sz="1600" baseline="0" dirty="0"/>
                        <a:t> or embarrassed.</a:t>
                      </a:r>
                      <a:endParaRPr lang="en-US" sz="1600" dirty="0"/>
                    </a:p>
                    <a:p>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I know when to be serious and when to be silly.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I consider the outcome of my decisions</a:t>
                      </a:r>
                      <a:r>
                        <a:rPr lang="en-US" sz="1600" baseline="0" dirty="0"/>
                        <a:t> before I act on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I can be assertive with my viewpoint </a:t>
                      </a:r>
                      <a:r>
                        <a:rPr lang="en-US" sz="1600" i="1" dirty="0"/>
                        <a:t>without</a:t>
                      </a:r>
                      <a:r>
                        <a:rPr lang="en-US" sz="1600" baseline="0" dirty="0"/>
                        <a:t> being aggressive.</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I think about how others might feel about my words before I say them.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I can accept constructive feedback from others without getting angry at them.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I maintain</a:t>
                      </a:r>
                      <a:r>
                        <a:rPr lang="en-US" sz="1600" baseline="0" dirty="0"/>
                        <a:t> appropriate personal space boundaries around other people.</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10. I say “</a:t>
                      </a:r>
                      <a:r>
                        <a:rPr lang="en-US" sz="1600" i="1" dirty="0"/>
                        <a:t>no</a:t>
                      </a:r>
                      <a:r>
                        <a:rPr lang="en-US" sz="1600" dirty="0"/>
                        <a:t>” when something is not safe for me.</a:t>
                      </a:r>
                    </a:p>
                    <a:p>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60307"/>
            <a:ext cx="7829564" cy="738664"/>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Emotional Regulation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0" y="645588"/>
            <a:ext cx="4572000" cy="523220"/>
          </a:xfrm>
          <a:prstGeom prst="rect">
            <a:avLst/>
          </a:prstGeom>
          <a:noFill/>
        </p:spPr>
        <p:txBody>
          <a:bodyPr wrap="square" rtlCol="0">
            <a:spAutoFit/>
          </a:bodyPr>
          <a:lstStyle/>
          <a:p>
            <a:r>
              <a:rPr lang="en-US" sz="1400" dirty="0"/>
              <a:t>Name of Student:  __________________________</a:t>
            </a:r>
          </a:p>
          <a:p>
            <a:r>
              <a:rPr lang="en-US" sz="1400" dirty="0"/>
              <a:t>Date Completed:         __________________</a:t>
            </a:r>
          </a:p>
        </p:txBody>
      </p:sp>
    </p:spTree>
    <p:extLst>
      <p:ext uri="{BB962C8B-B14F-4D97-AF65-F5344CB8AC3E}">
        <p14:creationId xmlns:p14="http://schemas.microsoft.com/office/powerpoint/2010/main" val="94094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14586" y="434374"/>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3505375015"/>
              </p:ext>
            </p:extLst>
          </p:nvPr>
        </p:nvGraphicFramePr>
        <p:xfrm>
          <a:off x="120868" y="1121741"/>
          <a:ext cx="8902263" cy="5725254"/>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644455">
                  <a:extLst>
                    <a:ext uri="{9D8B030D-6E8A-4147-A177-3AD203B41FA5}">
                      <a16:colId xmlns:a16="http://schemas.microsoft.com/office/drawing/2014/main" val="3060664412"/>
                    </a:ext>
                  </a:extLst>
                </a:gridCol>
              </a:tblGrid>
              <a:tr h="634999">
                <a:tc>
                  <a:txBody>
                    <a:bodyPr/>
                    <a:lstStyle/>
                    <a:p>
                      <a:endParaRPr lang="en-US" sz="1800" dirty="0"/>
                    </a:p>
                    <a:p>
                      <a:r>
                        <a:rPr lang="en-US" sz="1800" dirty="0"/>
                        <a:t>How I </a:t>
                      </a:r>
                      <a:r>
                        <a:rPr lang="en-US" sz="1800" i="1" dirty="0"/>
                        <a:t>Use</a:t>
                      </a:r>
                      <a:r>
                        <a:rPr lang="en-US" sz="1800" dirty="0"/>
                        <a:t> Nonverbal Communication: </a:t>
                      </a:r>
                    </a:p>
                  </a:txBody>
                  <a:tcPr/>
                </a:tc>
                <a:tc>
                  <a:txBody>
                    <a:bodyPr/>
                    <a:lstStyle/>
                    <a:p>
                      <a:endParaRPr lang="en-US" sz="1800" dirty="0"/>
                    </a:p>
                    <a:p>
                      <a:r>
                        <a:rPr lang="en-US" sz="1800" dirty="0"/>
                        <a:t>Date:</a:t>
                      </a:r>
                    </a:p>
                  </a:txBody>
                  <a:tcPr/>
                </a:tc>
                <a:tc>
                  <a:txBody>
                    <a:bodyPr/>
                    <a:lstStyle/>
                    <a:p>
                      <a:endParaRPr lang="en-US" sz="1800" dirty="0"/>
                    </a:p>
                    <a:p>
                      <a:r>
                        <a:rPr lang="en-US" sz="1800" dirty="0"/>
                        <a:t>Date:</a:t>
                      </a:r>
                    </a:p>
                  </a:txBody>
                  <a:tcPr/>
                </a:tc>
                <a:tc>
                  <a:txBody>
                    <a:bodyPr/>
                    <a:lstStyle/>
                    <a:p>
                      <a:endParaRPr lang="en-US" sz="1600" dirty="0"/>
                    </a:p>
                    <a:p>
                      <a:r>
                        <a:rPr lang="en-US" sz="1600" dirty="0"/>
                        <a:t>Date:</a:t>
                      </a:r>
                    </a:p>
                  </a:txBody>
                  <a:tcPr/>
                </a:tc>
                <a:extLst>
                  <a:ext uri="{0D108BD9-81ED-4DB2-BD59-A6C34878D82A}">
                    <a16:rowId xmlns:a16="http://schemas.microsoft.com/office/drawing/2014/main" val="210020660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I look</a:t>
                      </a:r>
                      <a:r>
                        <a:rPr lang="en-US" sz="1600" baseline="0" dirty="0"/>
                        <a:t> at others when I talk with them</a:t>
                      </a:r>
                      <a:r>
                        <a:rPr lang="en-US" sz="1600"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 I use</a:t>
                      </a:r>
                      <a:r>
                        <a:rPr lang="en-US" sz="1600" baseline="0" dirty="0"/>
                        <a:t> appropriate loudness of my voice in all settings.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61778">
                <a:tc>
                  <a:txBody>
                    <a:bodyPr/>
                    <a:lstStyle/>
                    <a:p>
                      <a:r>
                        <a:rPr lang="en-US" sz="1600" dirty="0"/>
                        <a:t>3. I easily change my tone of voice to communicate different feelings.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I sit or stand up straight and face others when I</a:t>
                      </a:r>
                      <a:r>
                        <a:rPr lang="en-US" sz="1600" baseline="0" dirty="0"/>
                        <a:t> am talking to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I maintain</a:t>
                      </a:r>
                      <a:r>
                        <a:rPr lang="en-US" sz="1600" baseline="0" dirty="0"/>
                        <a:t> an appropriate distance to others when I talk with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574523">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My facial expressions and body</a:t>
                      </a:r>
                      <a:r>
                        <a:rPr lang="en-US" sz="1600" baseline="0" dirty="0"/>
                        <a:t> language match what I am saying.</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I shake someone’s hand if it is offered.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I use sarcasm only in appropriate and/or informal situations.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816427">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I don’t use inappropriate</a:t>
                      </a:r>
                      <a:r>
                        <a:rPr lang="en-US" sz="1600" baseline="0" dirty="0"/>
                        <a:t> facial expressions (</a:t>
                      </a:r>
                      <a:r>
                        <a:rPr lang="en-US" sz="1600" i="1" baseline="0" dirty="0"/>
                        <a:t>eye rolling, smirking</a:t>
                      </a:r>
                      <a:r>
                        <a:rPr lang="en-US" sz="1600" baseline="0" dirty="0"/>
                        <a:t>) in formal (school/work) situations.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61778">
                <a:tc>
                  <a:txBody>
                    <a:bodyPr/>
                    <a:lstStyle/>
                    <a:p>
                      <a:r>
                        <a:rPr lang="en-US" sz="1600" dirty="0"/>
                        <a:t>10. My</a:t>
                      </a:r>
                      <a:r>
                        <a:rPr lang="en-US" sz="1600" baseline="0" dirty="0"/>
                        <a:t> clothing and appearance are appropriate for work/school situations.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0"/>
            <a:ext cx="7829564" cy="738664"/>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Nonverbal Communication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0" y="635645"/>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256805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2589" y="205506"/>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372549" y="605616"/>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4270850521"/>
              </p:ext>
            </p:extLst>
          </p:nvPr>
        </p:nvGraphicFramePr>
        <p:xfrm>
          <a:off x="94592" y="1374309"/>
          <a:ext cx="8954815" cy="5373652"/>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697007">
                  <a:extLst>
                    <a:ext uri="{9D8B030D-6E8A-4147-A177-3AD203B41FA5}">
                      <a16:colId xmlns:a16="http://schemas.microsoft.com/office/drawing/2014/main" val="3060664412"/>
                    </a:ext>
                  </a:extLst>
                </a:gridCol>
              </a:tblGrid>
              <a:tr h="447372">
                <a:tc>
                  <a:txBody>
                    <a:bodyPr/>
                    <a:lstStyle/>
                    <a:p>
                      <a:r>
                        <a:rPr lang="en-US" sz="1800" dirty="0"/>
                        <a:t>How I Keep Organized and Study for School:</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a:t>
                      </a:r>
                      <a:r>
                        <a:rPr lang="en-US" sz="1600" baseline="0" dirty="0"/>
                        <a:t>I </a:t>
                      </a:r>
                      <a:r>
                        <a:rPr lang="en-US" sz="1600" dirty="0"/>
                        <a:t>wait for </a:t>
                      </a:r>
                      <a:r>
                        <a:rPr lang="en-US" sz="1600" i="1" dirty="0"/>
                        <a:t>all</a:t>
                      </a:r>
                      <a:r>
                        <a:rPr lang="en-US" sz="1600" dirty="0"/>
                        <a:t> directions before starting an assignment.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a:t>
                      </a:r>
                      <a:r>
                        <a:rPr lang="en-US" sz="1600" baseline="0" dirty="0"/>
                        <a:t> I </a:t>
                      </a:r>
                      <a:r>
                        <a:rPr lang="en-US" sz="1600" dirty="0"/>
                        <a:t>complete school assignments</a:t>
                      </a:r>
                      <a:r>
                        <a:rPr lang="en-US" sz="1600" baseline="0" dirty="0"/>
                        <a:t> by their due dates.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r>
                        <a:rPr lang="en-US" sz="1600" dirty="0"/>
                        <a:t>3. My</a:t>
                      </a:r>
                      <a:r>
                        <a:rPr lang="en-US" sz="1600" baseline="0" dirty="0"/>
                        <a:t> home</a:t>
                      </a:r>
                      <a:r>
                        <a:rPr lang="en-US" sz="1600" dirty="0"/>
                        <a:t> study area is neat and organized.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I</a:t>
                      </a:r>
                      <a:r>
                        <a:rPr lang="en-US" sz="1600" baseline="0" dirty="0"/>
                        <a:t> </a:t>
                      </a:r>
                      <a:r>
                        <a:rPr lang="en-US" sz="1600" dirty="0"/>
                        <a:t>routinely review and discard old papers or files,</a:t>
                      </a:r>
                      <a:r>
                        <a:rPr lang="en-US" sz="1600" baseline="0" dirty="0"/>
                        <a:t> so they don’t build up.</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I</a:t>
                      </a:r>
                      <a:r>
                        <a:rPr lang="en-US" sz="1600" baseline="0" dirty="0"/>
                        <a:t> have a place</a:t>
                      </a:r>
                      <a:r>
                        <a:rPr lang="en-US" sz="1600" dirty="0"/>
                        <a:t> for my things and know where they are when I need them.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I</a:t>
                      </a:r>
                      <a:r>
                        <a:rPr lang="en-US" sz="1600" baseline="0" dirty="0"/>
                        <a:t> </a:t>
                      </a:r>
                      <a:r>
                        <a:rPr lang="en-US" sz="1600" dirty="0"/>
                        <a:t>ask questions when I do not understand</a:t>
                      </a:r>
                      <a:r>
                        <a:rPr lang="en-US" sz="1600" baseline="0" dirty="0"/>
                        <a:t> an assignment.</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I</a:t>
                      </a:r>
                      <a:r>
                        <a:rPr lang="en-US" sz="1600" baseline="0" dirty="0"/>
                        <a:t> </a:t>
                      </a:r>
                      <a:r>
                        <a:rPr lang="en-US" sz="1600" dirty="0"/>
                        <a:t>manage my time effectively.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I</a:t>
                      </a:r>
                      <a:r>
                        <a:rPr lang="en-US" sz="1600" baseline="0" dirty="0"/>
                        <a:t> have</a:t>
                      </a:r>
                      <a:r>
                        <a:rPr lang="en-US" sz="1600" dirty="0"/>
                        <a:t> a </a:t>
                      </a:r>
                      <a:r>
                        <a:rPr lang="en-US" sz="1600" i="1" dirty="0"/>
                        <a:t>system</a:t>
                      </a:r>
                      <a:r>
                        <a:rPr lang="en-US" sz="1600" dirty="0"/>
                        <a:t> for keeping track of important dates</a:t>
                      </a:r>
                      <a:r>
                        <a:rPr lang="en-US" sz="1600" baseline="0" dirty="0"/>
                        <a:t> and tests.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I</a:t>
                      </a:r>
                      <a:r>
                        <a:rPr lang="en-US" sz="1600" baseline="0" dirty="0"/>
                        <a:t> have</a:t>
                      </a:r>
                      <a:r>
                        <a:rPr lang="en-US" sz="1600" dirty="0"/>
                        <a:t> all the supplies I need to complete assignments.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84791">
                <a:tc>
                  <a:txBody>
                    <a:bodyPr/>
                    <a:lstStyle/>
                    <a:p>
                      <a:r>
                        <a:rPr lang="en-US" sz="1600" dirty="0"/>
                        <a:t>10. I</a:t>
                      </a:r>
                      <a:r>
                        <a:rPr lang="en-US" sz="1600" baseline="0" dirty="0"/>
                        <a:t> keep</a:t>
                      </a:r>
                      <a:r>
                        <a:rPr lang="en-US" sz="1600" dirty="0"/>
                        <a:t> a general schedule that I</a:t>
                      </a:r>
                      <a:r>
                        <a:rPr lang="en-US" sz="1600" baseline="0" dirty="0"/>
                        <a:t> </a:t>
                      </a:r>
                      <a:r>
                        <a:rPr lang="en-US" sz="1600" dirty="0"/>
                        <a:t>follow</a:t>
                      </a:r>
                      <a:r>
                        <a:rPr lang="en-US" sz="1600" baseline="0" dirty="0"/>
                        <a:t> </a:t>
                      </a:r>
                      <a:r>
                        <a:rPr lang="en-US" sz="1600" dirty="0"/>
                        <a:t>each day and week.</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125816"/>
            <a:ext cx="7829564" cy="738664"/>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Organization and Study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0" y="769764"/>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206536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48F97DAC-13FF-6600-4B59-8D46D038DE59}"/>
              </a:ext>
            </a:extLst>
          </p:cNvPr>
          <p:cNvPicPr>
            <a:picLocks noChangeAspect="1"/>
          </p:cNvPicPr>
          <p:nvPr/>
        </p:nvPicPr>
        <p:blipFill>
          <a:blip r:embed="rId2"/>
          <a:stretch>
            <a:fillRect/>
          </a:stretch>
        </p:blipFill>
        <p:spPr>
          <a:xfrm>
            <a:off x="0" y="-4097"/>
            <a:ext cx="9138544" cy="6862097"/>
          </a:xfrm>
          <a:prstGeom prst="rect">
            <a:avLst/>
          </a:prstGeom>
        </p:spPr>
      </p:pic>
    </p:spTree>
    <p:extLst>
      <p:ext uri="{BB962C8B-B14F-4D97-AF65-F5344CB8AC3E}">
        <p14:creationId xmlns:p14="http://schemas.microsoft.com/office/powerpoint/2010/main" val="3578114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5649" y="137756"/>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35609" y="514915"/>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1090476454"/>
              </p:ext>
            </p:extLst>
          </p:nvPr>
        </p:nvGraphicFramePr>
        <p:xfrm>
          <a:off x="73573" y="1250377"/>
          <a:ext cx="8996854" cy="5428674"/>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39046">
                  <a:extLst>
                    <a:ext uri="{9D8B030D-6E8A-4147-A177-3AD203B41FA5}">
                      <a16:colId xmlns:a16="http://schemas.microsoft.com/office/drawing/2014/main" val="3060664412"/>
                    </a:ext>
                  </a:extLst>
                </a:gridCol>
              </a:tblGrid>
              <a:tr h="213280">
                <a:tc>
                  <a:txBody>
                    <a:bodyPr/>
                    <a:lstStyle/>
                    <a:p>
                      <a:r>
                        <a:rPr lang="en-US" sz="1800" dirty="0"/>
                        <a:t>How I      : </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r>
                        <a:rPr lang="en-US" sz="1600" dirty="0"/>
                        <a:t>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621425">
                <a:tc>
                  <a:txBody>
                    <a:bodyPr/>
                    <a:lstStyle/>
                    <a:p>
                      <a:r>
                        <a:rPr lang="en-US" sz="1600" dirty="0"/>
                        <a:t>10.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120440"/>
            <a:ext cx="7829564" cy="461665"/>
          </a:xfrm>
          <a:prstGeom prst="rect">
            <a:avLst/>
          </a:prstGeom>
          <a:noFill/>
        </p:spPr>
        <p:txBody>
          <a:bodyPr wrap="square" rtlCol="0">
            <a:spAutoFit/>
          </a:bodyPr>
          <a:lstStyle/>
          <a:p>
            <a:pPr algn="ctr"/>
            <a:r>
              <a:rPr lang="en-US" sz="2400" b="1" i="1" dirty="0">
                <a:solidFill>
                  <a:schemeClr val="bg1">
                    <a:lumMod val="50000"/>
                  </a:schemeClr>
                </a:solidFill>
                <a:latin typeface="Arial"/>
                <a:cs typeface="Arial"/>
              </a:rPr>
              <a:t>Student </a:t>
            </a:r>
            <a:r>
              <a:rPr lang="en-US" sz="2400" b="1" dirty="0">
                <a:latin typeface="Arial"/>
                <a:cs typeface="Arial"/>
              </a:rPr>
              <a:t> Self Rating </a:t>
            </a:r>
            <a:r>
              <a:rPr lang="en-US" sz="2400" b="1" i="1" dirty="0">
                <a:latin typeface="Arial"/>
                <a:cs typeface="Arial"/>
              </a:rPr>
              <a:t>of  </a:t>
            </a:r>
            <a:r>
              <a:rPr lang="en-US" sz="2400" b="1" dirty="0">
                <a:latin typeface="Arial"/>
                <a:cs typeface="Arial"/>
              </a:rPr>
              <a:t>Social Communication:</a:t>
            </a:r>
          </a:p>
        </p:txBody>
      </p:sp>
      <p:sp>
        <p:nvSpPr>
          <p:cNvPr id="11" name="TextBox 10">
            <a:extLst>
              <a:ext uri="{FF2B5EF4-FFF2-40B4-BE49-F238E27FC236}">
                <a16:creationId xmlns:a16="http://schemas.microsoft.com/office/drawing/2014/main" id="{0349C139-B14F-E349-8B7E-F6086A0D52F8}"/>
              </a:ext>
            </a:extLst>
          </p:cNvPr>
          <p:cNvSpPr txBox="1"/>
          <p:nvPr/>
        </p:nvSpPr>
        <p:spPr>
          <a:xfrm>
            <a:off x="73573" y="679063"/>
            <a:ext cx="3651562"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a:t>
            </a:r>
          </a:p>
        </p:txBody>
      </p:sp>
    </p:spTree>
    <p:extLst>
      <p:ext uri="{BB962C8B-B14F-4D97-AF65-F5344CB8AC3E}">
        <p14:creationId xmlns:p14="http://schemas.microsoft.com/office/powerpoint/2010/main" val="295812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526" y="109066"/>
            <a:ext cx="8891752" cy="3847207"/>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a:t>
            </a:r>
          </a:p>
          <a:p>
            <a:pPr algn="ctr"/>
            <a:r>
              <a:rPr lang="en-US" sz="2400" b="1" dirty="0">
                <a:latin typeface="+mj-lt"/>
                <a:ea typeface="AGSORRYNOTSORRY" panose="02000603000000000000" pitchFamily="2" charset="0"/>
                <a:cs typeface="Arial"/>
              </a:rPr>
              <a:t> </a:t>
            </a:r>
            <a:r>
              <a:rPr lang="en-US" sz="2400" b="1" dirty="0">
                <a:solidFill>
                  <a:srgbClr val="C00000"/>
                </a:solidFill>
                <a:latin typeface="+mj-lt"/>
                <a:ea typeface="AGSORRYNOTSORRY" panose="02000603000000000000" pitchFamily="2" charset="0"/>
                <a:cs typeface="Arial"/>
              </a:rPr>
              <a:t>“conversation skills” </a:t>
            </a:r>
            <a:r>
              <a:rPr lang="en-US" sz="2400" b="1" dirty="0">
                <a:latin typeface="+mj-lt"/>
                <a:ea typeface="AGSORRYNOTSORRY" panose="02000603000000000000" pitchFamily="2" charset="0"/>
                <a:cs typeface="Arial"/>
              </a:rPr>
              <a:t>scale</a:t>
            </a: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of conversation skills on a four-point scale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44526" y="3956273"/>
            <a:ext cx="8597462"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Talking to other people is enjoyable to me. </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I use multiple ways to start a conversation.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I ask friends</a:t>
            </a:r>
            <a:r>
              <a:rPr lang="en-US" sz="1600" b="0" i="0" u="none" strike="noStrike" kern="1200" baseline="0" dirty="0">
                <a:solidFill>
                  <a:srgbClr val="000000"/>
                </a:solidFill>
                <a:effectLst/>
                <a:latin typeface="Calibri" panose="020F0502020204030204" pitchFamily="34" charset="0"/>
              </a:rPr>
              <a:t> about their interests </a:t>
            </a:r>
            <a:r>
              <a:rPr lang="en-US" sz="1600" dirty="0">
                <a:solidFill>
                  <a:srgbClr val="000000"/>
                </a:solidFill>
                <a:latin typeface="Calibri" panose="020F0502020204030204" pitchFamily="34" charset="0"/>
              </a:rPr>
              <a:t>when</a:t>
            </a:r>
            <a:r>
              <a:rPr lang="en-US" sz="1600" b="0" i="0" u="none" strike="noStrike" kern="1200" baseline="0" dirty="0">
                <a:solidFill>
                  <a:srgbClr val="000000"/>
                </a:solidFill>
                <a:effectLst/>
                <a:latin typeface="Calibri" panose="020F0502020204030204" pitchFamily="34" charset="0"/>
              </a:rPr>
              <a:t> they are different from mine.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 </a:t>
            </a:r>
            <a:r>
              <a:rPr lang="en-US" sz="1600" dirty="0">
                <a:solidFill>
                  <a:srgbClr val="000000"/>
                </a:solidFill>
                <a:latin typeface="Calibri" panose="020F0502020204030204" pitchFamily="34" charset="0"/>
              </a:rPr>
              <a:t>make sure</a:t>
            </a:r>
            <a:r>
              <a:rPr lang="en-US" sz="1600" b="0" i="0" u="none" strike="noStrike" kern="1200" dirty="0">
                <a:solidFill>
                  <a:srgbClr val="000000"/>
                </a:solidFill>
                <a:effectLst/>
                <a:latin typeface="Calibri" panose="020F0502020204030204" pitchFamily="34" charset="0"/>
              </a:rPr>
              <a:t> people get a turn to</a:t>
            </a:r>
            <a:r>
              <a:rPr lang="en-US" sz="1600" b="0" i="0" u="none" strike="noStrike" kern="1200" baseline="0" dirty="0">
                <a:solidFill>
                  <a:srgbClr val="000000"/>
                </a:solidFill>
                <a:effectLst/>
                <a:latin typeface="Calibri" panose="020F0502020204030204" pitchFamily="34" charset="0"/>
              </a:rPr>
              <a:t> talk in a conversation without interrupting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 usually know what to say in a conversation.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I understand</a:t>
            </a:r>
            <a:r>
              <a:rPr lang="en-US" sz="1600" b="0" i="0" u="none" strike="noStrike" kern="1200" baseline="0" dirty="0">
                <a:solidFill>
                  <a:srgbClr val="000000"/>
                </a:solidFill>
                <a:effectLst/>
                <a:latin typeface="Calibri" panose="020F0502020204030204" pitchFamily="34" charset="0"/>
              </a:rPr>
              <a:t> the rules and skills involved in having conversations with other people. </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 use multiple ways</a:t>
            </a:r>
            <a:r>
              <a:rPr lang="en-US" sz="1600" b="0" i="0" u="none" strike="noStrike" kern="1200" baseline="0" dirty="0">
                <a:solidFill>
                  <a:srgbClr val="000000"/>
                </a:solidFill>
                <a:effectLst/>
                <a:latin typeface="Calibri" panose="020F0502020204030204" pitchFamily="34" charset="0"/>
              </a:rPr>
              <a:t> (questions, compliments, comments) to maintain a conversation.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I am comfortable joining a conversation that others are having.</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 initiate a greeting (</a:t>
            </a:r>
            <a:r>
              <a:rPr lang="en-US" sz="1600" b="0" i="1" u="none" strike="noStrike" kern="1200" dirty="0">
                <a:solidFill>
                  <a:srgbClr val="000000"/>
                </a:solidFill>
                <a:effectLst/>
                <a:latin typeface="Calibri" panose="020F0502020204030204" pitchFamily="34" charset="0"/>
              </a:rPr>
              <a:t>hey, hi</a:t>
            </a:r>
            <a:r>
              <a:rPr lang="en-US" sz="1600" b="0" i="0" u="none" strike="noStrike" kern="1200" dirty="0">
                <a:solidFill>
                  <a:srgbClr val="000000"/>
                </a:solidFill>
                <a:effectLst/>
                <a:latin typeface="Calibri" panose="020F0502020204030204" pitchFamily="34" charset="0"/>
              </a:rPr>
              <a:t>) and close conversations (</a:t>
            </a:r>
            <a:r>
              <a:rPr lang="en-US" sz="1600" b="0" i="1" u="none" strike="noStrike" kern="1200" dirty="0">
                <a:solidFill>
                  <a:srgbClr val="000000"/>
                </a:solidFill>
                <a:effectLst/>
                <a:latin typeface="Calibri" panose="020F0502020204030204" pitchFamily="34" charset="0"/>
              </a:rPr>
              <a:t>see you later</a:t>
            </a:r>
            <a:r>
              <a:rPr lang="en-US" sz="1600" b="0" i="0" u="none" strike="noStrike" kern="1200" dirty="0">
                <a:solidFill>
                  <a:srgbClr val="000000"/>
                </a:solidFill>
                <a:effectLst/>
                <a:latin typeface="Calibri" panose="020F0502020204030204" pitchFamily="34" charset="0"/>
              </a:rPr>
              <a:t>) when they are over.</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My conversations with others typically have even, or close to even, (50/50)</a:t>
            </a:r>
            <a:r>
              <a:rPr lang="en-US" sz="1600" b="0" i="0" u="none" strike="noStrike" kern="1200" baseline="0" dirty="0">
                <a:solidFill>
                  <a:srgbClr val="000000"/>
                </a:solidFill>
                <a:effectLst/>
                <a:latin typeface="Calibri" panose="020F0502020204030204" pitchFamily="34" charset="0"/>
              </a:rPr>
              <a:t> turns. </a:t>
            </a:r>
            <a:endParaRPr lang="en-US" sz="1600" b="0" i="0" u="none" strike="noStrike" dirty="0">
              <a:effectLst/>
              <a:latin typeface="Arial" panose="020B0604020202020204" pitchFamily="34" charset="0"/>
            </a:endParaRPr>
          </a:p>
        </p:txBody>
      </p:sp>
      <p:sp>
        <p:nvSpPr>
          <p:cNvPr id="6" name="TextBox 5">
            <a:extLst>
              <a:ext uri="{FF2B5EF4-FFF2-40B4-BE49-F238E27FC236}">
                <a16:creationId xmlns:a16="http://schemas.microsoft.com/office/drawing/2014/main" id="{7E2E4B7C-36E5-5831-450E-E6A4AE1B3173}"/>
              </a:ext>
            </a:extLst>
          </p:cNvPr>
          <p:cNvSpPr txBox="1"/>
          <p:nvPr/>
        </p:nvSpPr>
        <p:spPr>
          <a:xfrm rot="21095838">
            <a:off x="39765" y="207158"/>
            <a:ext cx="1389993" cy="646331"/>
          </a:xfrm>
          <a:prstGeom prst="rect">
            <a:avLst/>
          </a:prstGeom>
          <a:noFill/>
        </p:spPr>
        <p:txBody>
          <a:bodyPr wrap="square">
            <a:spAutoFit/>
          </a:bodyPr>
          <a:lstStyle/>
          <a:p>
            <a:pPr algn="ctr"/>
            <a:r>
              <a:rPr lang="en-US" b="1" i="1" dirty="0">
                <a:solidFill>
                  <a:schemeClr val="bg1">
                    <a:lumMod val="50000"/>
                  </a:schemeClr>
                </a:solidFill>
              </a:rPr>
              <a:t>Student</a:t>
            </a:r>
          </a:p>
          <a:p>
            <a:pPr algn="ctr"/>
            <a:r>
              <a:rPr lang="en-US" b="1" i="1" dirty="0">
                <a:solidFill>
                  <a:schemeClr val="bg1">
                    <a:lumMod val="50000"/>
                  </a:schemeClr>
                </a:solidFill>
              </a:rPr>
              <a:t> Self Rating</a:t>
            </a:r>
          </a:p>
        </p:txBody>
      </p:sp>
    </p:spTree>
    <p:extLst>
      <p:ext uri="{BB962C8B-B14F-4D97-AF65-F5344CB8AC3E}">
        <p14:creationId xmlns:p14="http://schemas.microsoft.com/office/powerpoint/2010/main" val="2456552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47207"/>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“friendship skills” </a:t>
            </a:r>
            <a:r>
              <a:rPr lang="en-US" sz="2400" b="1" dirty="0">
                <a:latin typeface="+mj-lt"/>
                <a:ea typeface="AGSORRYNOTSORRY" panose="02000603000000000000" pitchFamily="2" charset="0"/>
                <a:cs typeface="Arial"/>
              </a:rPr>
              <a:t>scale</a:t>
            </a: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of friendship skills, on a scale of 1-4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3987581"/>
            <a:ext cx="8597462"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r>
              <a:rPr lang="en-US" sz="1600" i="0" u="none" strike="noStrike" kern="1200" dirty="0">
                <a:solidFill>
                  <a:srgbClr val="000000"/>
                </a:solidFill>
                <a:effectLst/>
                <a:latin typeface="Calibri" panose="020F0502020204030204" pitchFamily="34" charset="0"/>
              </a:rPr>
              <a:t>.</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I  make and keep friends.</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I am happy with the number of friends that I have.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I resolve conflicts with other people.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 compromise when I have a disagreement with someone.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 apologize when I hurt a friend’s feelings.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I am a good sport when I lose a game.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 understand what makes a good friendship.</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Other people show interest in being friends with me</a:t>
            </a:r>
            <a:r>
              <a:rPr lang="en-US" sz="1600" b="0" i="0" u="none" strike="noStrike" kern="1200" baseline="0" dirty="0">
                <a:solidFill>
                  <a:srgbClr val="000000"/>
                </a:solidFill>
                <a:effectLst/>
                <a:latin typeface="Calibri" panose="020F0502020204030204" pitchFamily="34" charset="0"/>
              </a:rPr>
              <a: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 am happy for my friends when they succeed.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I show interest (</a:t>
            </a:r>
            <a:r>
              <a:rPr lang="en-US" sz="1600" b="0" i="1" u="none" strike="noStrike" kern="1200" dirty="0">
                <a:solidFill>
                  <a:srgbClr val="000000"/>
                </a:solidFill>
                <a:effectLst/>
                <a:latin typeface="Calibri" panose="020F0502020204030204" pitchFamily="34" charset="0"/>
              </a:rPr>
              <a:t>smile,</a:t>
            </a:r>
            <a:r>
              <a:rPr lang="en-US" sz="1600" b="0" i="1" u="none" strike="noStrike" kern="1200" baseline="0" dirty="0">
                <a:solidFill>
                  <a:srgbClr val="000000"/>
                </a:solidFill>
                <a:effectLst/>
                <a:latin typeface="Calibri" panose="020F0502020204030204" pitchFamily="34" charset="0"/>
              </a:rPr>
              <a:t> nod</a:t>
            </a:r>
            <a:r>
              <a:rPr lang="en-US" sz="1600" b="0" i="0" u="none" strike="noStrike" kern="1200" baseline="0" dirty="0">
                <a:solidFill>
                  <a:srgbClr val="000000"/>
                </a:solidFill>
                <a:effectLst/>
                <a:latin typeface="Calibri" panose="020F0502020204030204" pitchFamily="34" charset="0"/>
              </a:rPr>
              <a:t>) when my friends are talking to me.</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D99586CD-2C31-C7BE-FA45-1EE50C607701}"/>
              </a:ext>
            </a:extLst>
          </p:cNvPr>
          <p:cNvSpPr txBox="1"/>
          <p:nvPr/>
        </p:nvSpPr>
        <p:spPr>
          <a:xfrm rot="21095838">
            <a:off x="39763" y="167744"/>
            <a:ext cx="1389993" cy="646331"/>
          </a:xfrm>
          <a:prstGeom prst="rect">
            <a:avLst/>
          </a:prstGeom>
          <a:noFill/>
        </p:spPr>
        <p:txBody>
          <a:bodyPr wrap="square">
            <a:spAutoFit/>
          </a:bodyPr>
          <a:lstStyle/>
          <a:p>
            <a:pPr algn="ctr"/>
            <a:r>
              <a:rPr lang="en-US" b="1" i="1" dirty="0">
                <a:solidFill>
                  <a:schemeClr val="bg1">
                    <a:lumMod val="50000"/>
                  </a:schemeClr>
                </a:solidFill>
              </a:rPr>
              <a:t>Student </a:t>
            </a:r>
          </a:p>
          <a:p>
            <a:pPr algn="ctr"/>
            <a:r>
              <a:rPr lang="en-US" b="1" i="1" dirty="0">
                <a:solidFill>
                  <a:schemeClr val="bg1">
                    <a:lumMod val="50000"/>
                  </a:schemeClr>
                </a:solidFill>
              </a:rPr>
              <a:t>Self Rating</a:t>
            </a:r>
          </a:p>
        </p:txBody>
      </p:sp>
    </p:spTree>
    <p:extLst>
      <p:ext uri="{BB962C8B-B14F-4D97-AF65-F5344CB8AC3E}">
        <p14:creationId xmlns:p14="http://schemas.microsoft.com/office/powerpoint/2010/main" val="66705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47207"/>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“understanding perspectives and social cues” </a:t>
            </a:r>
            <a:r>
              <a:rPr lang="en-US" sz="2400" b="1" dirty="0">
                <a:latin typeface="+mj-lt"/>
                <a:ea typeface="AGSORRYNOTSORRY" panose="02000603000000000000" pitchFamily="2" charset="0"/>
                <a:cs typeface="Arial"/>
              </a:rPr>
              <a:t>scale</a:t>
            </a:r>
            <a:endParaRPr lang="en-US" sz="2400" b="1" dirty="0">
              <a:latin typeface="+mj-lt"/>
              <a:ea typeface="AGRUNNINGLATEISMYCARDIO" panose="02000603000000000000" pitchFamily="2" charset="0"/>
              <a:cs typeface="Arial"/>
            </a:endParaRPr>
          </a:p>
          <a:p>
            <a:pPr algn="ctr"/>
            <a:r>
              <a:rPr lang="en-US" b="1" dirty="0">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of understanding perspectives and social cues, on a scale of 1-4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3987581"/>
            <a:ext cx="8891752" cy="3046988"/>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r>
              <a:rPr lang="en-US" sz="1600" i="0" u="none" strike="noStrike" kern="1200" dirty="0">
                <a:solidFill>
                  <a:srgbClr val="000000"/>
                </a:solidFill>
                <a:effectLst/>
                <a:latin typeface="Calibri" panose="020F0502020204030204" pitchFamily="34" charset="0"/>
              </a:rPr>
              <a:t>.</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I  understand what </a:t>
            </a:r>
            <a:r>
              <a:rPr lang="en-US" sz="1600" i="0" u="none" strike="noStrike" kern="1200" baseline="0" dirty="0">
                <a:solidFill>
                  <a:srgbClr val="000000"/>
                </a:solidFill>
                <a:effectLst/>
                <a:latin typeface="Calibri" panose="020F0502020204030204" pitchFamily="34" charset="0"/>
              </a:rPr>
              <a:t>another person might think or feel.</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I can tell how someone feels by watching their face and body.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I can identify how someone feels by listening to their tone of voice.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 detect sarcasm and understand jokes</a:t>
            </a:r>
            <a:r>
              <a:rPr lang="en-US" sz="1600" b="0" i="0" u="none" strike="noStrike" kern="1200" baseline="0" dirty="0">
                <a:solidFill>
                  <a:srgbClr val="000000"/>
                </a:solidFill>
                <a:effectLst/>
                <a:latin typeface="Calibri" panose="020F0502020204030204" pitchFamily="34" charset="0"/>
              </a:rPr>
              <a:t> made by others</a:t>
            </a:r>
            <a:r>
              <a:rPr lang="en-US" sz="1600" b="0" i="0" u="none" strike="noStrike" kern="1200" dirty="0">
                <a:solidFill>
                  <a:srgbClr val="000000"/>
                </a:solidFill>
                <a:effectLst/>
                <a:latin typeface="Calibri" panose="020F0502020204030204" pitchFamily="34" charset="0"/>
              </a:rPr>
              <a: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 understand and interpret</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what is happening in social situations.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I notice when someone is being deceitful or “tricking” me.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 know when it’s okay and not okay to use sarcasm.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a:t>
            </a:r>
            <a:r>
              <a:rPr lang="en-US" sz="1600" b="0" i="0" u="none" strike="noStrike" kern="1200" baseline="0" dirty="0">
                <a:solidFill>
                  <a:srgbClr val="000000"/>
                </a:solidFill>
                <a:effectLst/>
                <a:latin typeface="Calibri" panose="020F0502020204030204" pitchFamily="34" charset="0"/>
              </a:rPr>
              <a:t>I think that two people can feel totally different about the same situation.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 change</a:t>
            </a:r>
            <a:r>
              <a:rPr lang="en-US" sz="1600" b="0" i="0" u="none" strike="noStrike" kern="1200" baseline="0" dirty="0">
                <a:solidFill>
                  <a:srgbClr val="000000"/>
                </a:solidFill>
                <a:effectLst/>
                <a:latin typeface="Calibri" panose="020F0502020204030204" pitchFamily="34" charset="0"/>
              </a:rPr>
              <a:t> my behavior based on how others are responding to my words and actions.</a:t>
            </a:r>
            <a:endParaRPr lang="en-US" sz="1600" b="0" i="0" u="none" strike="noStrike" dirty="0">
              <a:effectLst/>
              <a:latin typeface="Arial" panose="020B0604020202020204" pitchFamily="34" charset="0"/>
            </a:endParaRPr>
          </a:p>
          <a:p>
            <a:r>
              <a:rPr lang="en-US" sz="1600" b="0" i="0" u="none" strike="noStrike" kern="1200" dirty="0">
                <a:solidFill>
                  <a:srgbClr val="000000"/>
                </a:solidFill>
                <a:effectLst/>
                <a:latin typeface="Calibri" panose="020F0502020204030204" pitchFamily="34" charset="0"/>
              </a:rPr>
              <a:t>10. </a:t>
            </a:r>
            <a:r>
              <a:rPr lang="en-US" sz="1600" dirty="0"/>
              <a:t>I think about what I say and how I act and consider how my words and actions are viewed by others.</a:t>
            </a:r>
          </a:p>
          <a:p>
            <a:pPr marL="0" marR="0" indent="0" algn="l" rtl="0" eaLnBrk="1" fontAlgn="auto" latinLnBrk="0" hangingPunct="1">
              <a:spcBef>
                <a:spcPts val="0"/>
              </a:spcBef>
              <a:spcAft>
                <a:spcPts val="0"/>
              </a:spcAft>
            </a:pP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4CAC9F63-AF4F-3FA9-F821-B554249A3F6F}"/>
              </a:ext>
            </a:extLst>
          </p:cNvPr>
          <p:cNvSpPr txBox="1"/>
          <p:nvPr/>
        </p:nvSpPr>
        <p:spPr>
          <a:xfrm rot="21095838">
            <a:off x="-44318" y="97022"/>
            <a:ext cx="1389993" cy="646331"/>
          </a:xfrm>
          <a:prstGeom prst="rect">
            <a:avLst/>
          </a:prstGeom>
          <a:noFill/>
        </p:spPr>
        <p:txBody>
          <a:bodyPr wrap="square">
            <a:spAutoFit/>
          </a:bodyPr>
          <a:lstStyle/>
          <a:p>
            <a:pPr algn="ctr"/>
            <a:r>
              <a:rPr lang="en-US" b="1" i="1" dirty="0">
                <a:solidFill>
                  <a:schemeClr val="bg1">
                    <a:lumMod val="50000"/>
                  </a:schemeClr>
                </a:solidFill>
              </a:rPr>
              <a:t>Student </a:t>
            </a:r>
          </a:p>
          <a:p>
            <a:pPr algn="ctr"/>
            <a:r>
              <a:rPr lang="en-US" b="1" i="1" dirty="0">
                <a:solidFill>
                  <a:schemeClr val="bg1">
                    <a:lumMod val="50000"/>
                  </a:schemeClr>
                </a:solidFill>
              </a:rPr>
              <a:t>Self Rating</a:t>
            </a:r>
          </a:p>
        </p:txBody>
      </p:sp>
    </p:spTree>
    <p:extLst>
      <p:ext uri="{BB962C8B-B14F-4D97-AF65-F5344CB8AC3E}">
        <p14:creationId xmlns:p14="http://schemas.microsoft.com/office/powerpoint/2010/main" val="214545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47207"/>
          </a:xfrm>
          <a:prstGeom prst="rect">
            <a:avLst/>
          </a:prstGeom>
          <a:noFill/>
          <a:ln>
            <a:solidFill>
              <a:schemeClr val="tx1"/>
            </a:solidFill>
            <a:prstDash val="sysDot"/>
          </a:ln>
        </p:spPr>
        <p:txBody>
          <a:bodyPr wrap="square" rtlCol="0">
            <a:spAutoFit/>
          </a:bodyPr>
          <a:lstStyle/>
          <a:p>
            <a:pPr algn="ctr"/>
            <a:r>
              <a:rPr lang="en-US" b="1" dirty="0">
                <a:latin typeface="AGRUNNINGLATEISMYCARDIO" panose="02000603000000000000" pitchFamily="2" charset="0"/>
                <a:ea typeface="AGRUNNINGLATEISMYCARDIO" panose="02000603000000000000" pitchFamily="2" charset="0"/>
                <a:cs typeface="Arial"/>
              </a:rPr>
              <a:t> </a:t>
            </a: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“emotional regulation skills” </a:t>
            </a:r>
            <a:r>
              <a:rPr lang="en-US" sz="2400" b="1" dirty="0">
                <a:latin typeface="+mj-lt"/>
                <a:ea typeface="AGSORRYNOTSORRY" panose="02000603000000000000" pitchFamily="2" charset="0"/>
                <a:cs typeface="Arial"/>
              </a:rPr>
              <a:t>scale</a:t>
            </a:r>
          </a:p>
          <a:p>
            <a:pPr algn="ctr"/>
            <a:r>
              <a:rPr lang="en-US" sz="1600" b="1" dirty="0">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emotional regulation skills, on a scale of 1-4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3986511"/>
            <a:ext cx="8597462"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r>
              <a:rPr lang="en-US" sz="1600" i="0" u="none" strike="noStrike" kern="1200" dirty="0">
                <a:solidFill>
                  <a:srgbClr val="000000"/>
                </a:solidFill>
                <a:effectLst/>
                <a:latin typeface="Calibri" panose="020F0502020204030204" pitchFamily="34" charset="0"/>
              </a:rPr>
              <a:t>.</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I calm</a:t>
            </a:r>
            <a:r>
              <a:rPr lang="en-US" sz="1600" i="0" u="none" strike="noStrike" kern="1200" baseline="0" dirty="0">
                <a:solidFill>
                  <a:srgbClr val="000000"/>
                </a:solidFill>
                <a:effectLst/>
                <a:latin typeface="Calibri" panose="020F0502020204030204" pitchFamily="34" charset="0"/>
              </a:rPr>
              <a:t> myself when I feel anxious or angry.</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I  can focus on tasks that are </a:t>
            </a:r>
            <a:r>
              <a:rPr lang="en-US" sz="1600" b="0" i="1" u="sng" strike="noStrike" kern="1200" dirty="0">
                <a:solidFill>
                  <a:srgbClr val="000000"/>
                </a:solidFill>
                <a:effectLst/>
                <a:latin typeface="Calibri" panose="020F0502020204030204" pitchFamily="34" charset="0"/>
              </a:rPr>
              <a:t>not</a:t>
            </a:r>
            <a:r>
              <a:rPr lang="en-US" sz="1600" b="0" i="0" u="none" strike="noStrike" kern="1200" dirty="0">
                <a:solidFill>
                  <a:srgbClr val="000000"/>
                </a:solidFill>
                <a:effectLst/>
                <a:latin typeface="Calibri" panose="020F0502020204030204" pitchFamily="34" charset="0"/>
              </a:rPr>
              <a:t> interesting to me.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I can </a:t>
            </a:r>
            <a:r>
              <a:rPr lang="en-US" sz="1600" b="0" i="1" u="none" strike="noStrike" kern="1200" dirty="0">
                <a:solidFill>
                  <a:srgbClr val="000000"/>
                </a:solidFill>
                <a:effectLst/>
                <a:latin typeface="Calibri" panose="020F0502020204030204" pitchFamily="34" charset="0"/>
              </a:rPr>
              <a:t>control</a:t>
            </a:r>
            <a:r>
              <a:rPr lang="en-US" sz="1600" b="0" i="0" u="none" strike="noStrike" kern="1200" dirty="0">
                <a:solidFill>
                  <a:srgbClr val="000000"/>
                </a:solidFill>
                <a:effectLst/>
                <a:latin typeface="Calibri" panose="020F0502020204030204" pitchFamily="34" charset="0"/>
              </a:rPr>
              <a:t> what I say and do when I am angry</a:t>
            </a:r>
            <a:r>
              <a:rPr lang="en-US" sz="1600" b="0" i="0" u="none" strike="noStrike" kern="1200" baseline="0" dirty="0">
                <a:solidFill>
                  <a:srgbClr val="000000"/>
                </a:solidFill>
                <a:effectLst/>
                <a:latin typeface="Calibri" panose="020F0502020204030204" pitchFamily="34" charset="0"/>
              </a:rPr>
              <a:t> or embarrassed.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 know when to be serious and when to be silly.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 consider the outcome of my decisions</a:t>
            </a:r>
            <a:r>
              <a:rPr lang="en-US" sz="1600" b="0" i="0" u="none" strike="noStrike" kern="1200" baseline="0" dirty="0">
                <a:solidFill>
                  <a:srgbClr val="000000"/>
                </a:solidFill>
                <a:effectLst/>
                <a:latin typeface="Calibri" panose="020F0502020204030204" pitchFamily="34" charset="0"/>
              </a:rPr>
              <a:t> before I act on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I can be assertive with my viewpoint </a:t>
            </a:r>
            <a:r>
              <a:rPr lang="en-US" sz="1600" b="0" i="1" u="none" strike="noStrike" kern="1200" dirty="0">
                <a:solidFill>
                  <a:srgbClr val="000000"/>
                </a:solidFill>
                <a:effectLst/>
                <a:latin typeface="Calibri" panose="020F0502020204030204" pitchFamily="34" charset="0"/>
              </a:rPr>
              <a:t>without</a:t>
            </a:r>
            <a:r>
              <a:rPr lang="en-US" sz="1600" b="0" i="0" u="none" strike="noStrike" kern="1200" baseline="0" dirty="0">
                <a:solidFill>
                  <a:srgbClr val="000000"/>
                </a:solidFill>
                <a:effectLst/>
                <a:latin typeface="Calibri" panose="020F0502020204030204" pitchFamily="34" charset="0"/>
              </a:rPr>
              <a:t> being aggressive.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 think about how others might feel about my words before I say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I can accept constructive feedback from others without getting angry at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 maintain</a:t>
            </a:r>
            <a:r>
              <a:rPr lang="en-US" sz="1600" b="0" i="0" u="none" strike="noStrike" kern="1200" baseline="0" dirty="0">
                <a:solidFill>
                  <a:srgbClr val="000000"/>
                </a:solidFill>
                <a:effectLst/>
                <a:latin typeface="Calibri" panose="020F0502020204030204" pitchFamily="34" charset="0"/>
              </a:rPr>
              <a:t> appropriate personal space boundaries around other people.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I say “</a:t>
            </a:r>
            <a:r>
              <a:rPr lang="en-US" sz="1600" b="0" i="1" u="none" strike="noStrike" kern="1200" dirty="0">
                <a:solidFill>
                  <a:srgbClr val="000000"/>
                </a:solidFill>
                <a:effectLst/>
                <a:latin typeface="Calibri" panose="020F0502020204030204" pitchFamily="34" charset="0"/>
              </a:rPr>
              <a:t>no</a:t>
            </a:r>
            <a:r>
              <a:rPr lang="en-US" sz="1600" b="0" i="0" u="none" strike="noStrike" kern="1200" dirty="0">
                <a:solidFill>
                  <a:srgbClr val="000000"/>
                </a:solidFill>
                <a:effectLst/>
                <a:latin typeface="Calibri" panose="020F0502020204030204" pitchFamily="34" charset="0"/>
              </a:rPr>
              <a:t>” when something is not safe for me.</a:t>
            </a:r>
            <a:endParaRPr lang="en-US" sz="1600" i="0" u="none" strike="noStrike" kern="120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EFAF924C-74FE-2535-1768-8E2B167EED45}"/>
              </a:ext>
            </a:extLst>
          </p:cNvPr>
          <p:cNvSpPr txBox="1"/>
          <p:nvPr/>
        </p:nvSpPr>
        <p:spPr>
          <a:xfrm rot="21095838">
            <a:off x="39765" y="167743"/>
            <a:ext cx="1389993" cy="646331"/>
          </a:xfrm>
          <a:prstGeom prst="rect">
            <a:avLst/>
          </a:prstGeom>
          <a:noFill/>
        </p:spPr>
        <p:txBody>
          <a:bodyPr wrap="square">
            <a:spAutoFit/>
          </a:bodyPr>
          <a:lstStyle/>
          <a:p>
            <a:pPr algn="ctr"/>
            <a:r>
              <a:rPr lang="en-US" b="1" i="1" dirty="0">
                <a:solidFill>
                  <a:schemeClr val="bg1">
                    <a:lumMod val="50000"/>
                  </a:schemeClr>
                </a:solidFill>
              </a:rPr>
              <a:t>Student </a:t>
            </a:r>
          </a:p>
          <a:p>
            <a:pPr algn="ctr"/>
            <a:r>
              <a:rPr lang="en-US" b="1" i="1" dirty="0">
                <a:solidFill>
                  <a:schemeClr val="bg1">
                    <a:lumMod val="50000"/>
                  </a:schemeClr>
                </a:solidFill>
              </a:rPr>
              <a:t>Self Rating</a:t>
            </a:r>
          </a:p>
        </p:txBody>
      </p:sp>
    </p:spTree>
    <p:extLst>
      <p:ext uri="{BB962C8B-B14F-4D97-AF65-F5344CB8AC3E}">
        <p14:creationId xmlns:p14="http://schemas.microsoft.com/office/powerpoint/2010/main" val="58087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“expression of nonverbal communication skills” </a:t>
            </a:r>
            <a:r>
              <a:rPr lang="en-US" sz="2400" b="1" dirty="0">
                <a:latin typeface="+mj-lt"/>
                <a:ea typeface="AGSORRYNOTSORRY" panose="02000603000000000000" pitchFamily="2" charset="0"/>
                <a:cs typeface="Arial"/>
              </a:rPr>
              <a:t>scale</a:t>
            </a: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of expression of nonverbal communication skills, on a scale of 1-4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68335" y="3955734"/>
            <a:ext cx="8802432"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r>
              <a:rPr lang="en-US" sz="1600" i="0" u="none" strike="noStrike" kern="1200" dirty="0">
                <a:solidFill>
                  <a:srgbClr val="000000"/>
                </a:solidFill>
                <a:effectLst/>
                <a:latin typeface="Calibri" panose="020F0502020204030204" pitchFamily="34" charset="0"/>
              </a:rPr>
              <a:t>.</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I look</a:t>
            </a:r>
            <a:r>
              <a:rPr lang="en-US" sz="1600" i="0" u="none" strike="noStrike" kern="1200" baseline="0" dirty="0">
                <a:solidFill>
                  <a:srgbClr val="000000"/>
                </a:solidFill>
                <a:effectLst/>
                <a:latin typeface="Calibri" panose="020F0502020204030204" pitchFamily="34" charset="0"/>
              </a:rPr>
              <a:t> at others when I talk with them</a:t>
            </a:r>
            <a:r>
              <a:rPr lang="en-US" sz="1600" i="0" u="none" strike="noStrike" kern="1200" dirty="0">
                <a:solidFill>
                  <a:srgbClr val="000000"/>
                </a:solidFill>
                <a:effectLst/>
                <a:latin typeface="Calibri" panose="020F0502020204030204" pitchFamily="34" charset="0"/>
              </a:rPr>
              <a:t>.</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I use</a:t>
            </a:r>
            <a:r>
              <a:rPr lang="en-US" sz="1600" b="0" i="0" u="none" strike="noStrike" kern="1200" baseline="0" dirty="0">
                <a:solidFill>
                  <a:srgbClr val="000000"/>
                </a:solidFill>
                <a:effectLst/>
                <a:latin typeface="Calibri" panose="020F0502020204030204" pitchFamily="34" charset="0"/>
              </a:rPr>
              <a:t> appropriate loudness of my voice in all settings.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I easily change my tone of voice to communicate different feelings.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 sit or stand up straight and face others when I</a:t>
            </a:r>
            <a:r>
              <a:rPr lang="en-US" sz="1600" b="0" i="0" u="none" strike="noStrike" kern="1200" baseline="0" dirty="0">
                <a:solidFill>
                  <a:srgbClr val="000000"/>
                </a:solidFill>
                <a:effectLst/>
                <a:latin typeface="Calibri" panose="020F0502020204030204" pitchFamily="34" charset="0"/>
              </a:rPr>
              <a:t> am talking to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 maintain</a:t>
            </a:r>
            <a:r>
              <a:rPr lang="en-US" sz="1600" b="0" i="0" u="none" strike="noStrike" kern="1200" baseline="0" dirty="0">
                <a:solidFill>
                  <a:srgbClr val="000000"/>
                </a:solidFill>
                <a:effectLst/>
                <a:latin typeface="Calibri" panose="020F0502020204030204" pitchFamily="34" charset="0"/>
              </a:rPr>
              <a:t> an appropriate distance to others when I talk with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My facial expressions and body</a:t>
            </a:r>
            <a:r>
              <a:rPr lang="en-US" sz="1600" b="0" i="0" u="none" strike="noStrike" kern="1200" baseline="0" dirty="0">
                <a:solidFill>
                  <a:srgbClr val="000000"/>
                </a:solidFill>
                <a:effectLst/>
                <a:latin typeface="Calibri" panose="020F0502020204030204" pitchFamily="34" charset="0"/>
              </a:rPr>
              <a:t> language match what I am saying.</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 shake someone’s hand if it is offered.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I use sarcasm only in appropriate and/or informal situations.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 don’t use inappropriate</a:t>
            </a:r>
            <a:r>
              <a:rPr lang="en-US" sz="1600" b="0" i="0" u="none" strike="noStrike" kern="1200" baseline="0" dirty="0">
                <a:solidFill>
                  <a:srgbClr val="000000"/>
                </a:solidFill>
                <a:effectLst/>
                <a:latin typeface="Calibri" panose="020F0502020204030204" pitchFamily="34" charset="0"/>
              </a:rPr>
              <a:t> facial expressions (</a:t>
            </a:r>
            <a:r>
              <a:rPr lang="en-US" sz="1600" b="0" i="1" u="none" strike="noStrike" kern="1200" baseline="0" dirty="0">
                <a:solidFill>
                  <a:srgbClr val="000000"/>
                </a:solidFill>
                <a:effectLst/>
                <a:latin typeface="Calibri" panose="020F0502020204030204" pitchFamily="34" charset="0"/>
              </a:rPr>
              <a:t>eye rolling, smirking</a:t>
            </a:r>
            <a:r>
              <a:rPr lang="en-US" sz="1600" b="0" i="0" u="none" strike="noStrike" kern="1200" baseline="0" dirty="0">
                <a:solidFill>
                  <a:srgbClr val="000000"/>
                </a:solidFill>
                <a:effectLst/>
                <a:latin typeface="Calibri" panose="020F0502020204030204" pitchFamily="34" charset="0"/>
              </a:rPr>
              <a:t>) in formal (school/work) situations.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My</a:t>
            </a:r>
            <a:r>
              <a:rPr lang="en-US" sz="1600" b="0" i="0" u="none" strike="noStrike" kern="1200" baseline="0" dirty="0">
                <a:solidFill>
                  <a:srgbClr val="000000"/>
                </a:solidFill>
                <a:effectLst/>
                <a:latin typeface="Calibri" panose="020F0502020204030204" pitchFamily="34" charset="0"/>
              </a:rPr>
              <a:t> clothing and appearance are appropriate for work/school situations.</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76F1EA07-F29D-626B-0EF0-F368126830FC}"/>
              </a:ext>
            </a:extLst>
          </p:cNvPr>
          <p:cNvSpPr txBox="1"/>
          <p:nvPr/>
        </p:nvSpPr>
        <p:spPr>
          <a:xfrm rot="21095838">
            <a:off x="39763" y="167743"/>
            <a:ext cx="1389993" cy="646331"/>
          </a:xfrm>
          <a:prstGeom prst="rect">
            <a:avLst/>
          </a:prstGeom>
          <a:noFill/>
        </p:spPr>
        <p:txBody>
          <a:bodyPr wrap="square">
            <a:spAutoFit/>
          </a:bodyPr>
          <a:lstStyle/>
          <a:p>
            <a:pPr algn="ctr"/>
            <a:r>
              <a:rPr lang="en-US" b="1" i="1" dirty="0">
                <a:solidFill>
                  <a:schemeClr val="bg1">
                    <a:lumMod val="50000"/>
                  </a:schemeClr>
                </a:solidFill>
              </a:rPr>
              <a:t>Student Self</a:t>
            </a:r>
          </a:p>
          <a:p>
            <a:pPr algn="ctr"/>
            <a:r>
              <a:rPr lang="en-US" b="1" i="1" dirty="0">
                <a:solidFill>
                  <a:schemeClr val="bg1">
                    <a:lumMod val="50000"/>
                  </a:schemeClr>
                </a:solidFill>
              </a:rPr>
              <a:t> Rating</a:t>
            </a:r>
          </a:p>
        </p:txBody>
      </p:sp>
    </p:spTree>
    <p:extLst>
      <p:ext uri="{BB962C8B-B14F-4D97-AF65-F5344CB8AC3E}">
        <p14:creationId xmlns:p14="http://schemas.microsoft.com/office/powerpoint/2010/main" val="143658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“organization and study skills” </a:t>
            </a:r>
            <a:r>
              <a:rPr lang="en-US" sz="2400" b="1" dirty="0">
                <a:latin typeface="+mj-lt"/>
                <a:ea typeface="AGSORRYNOTSORRY" panose="02000603000000000000" pitchFamily="2" charset="0"/>
                <a:cs typeface="Arial"/>
              </a:rPr>
              <a:t>scale</a:t>
            </a: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student self-rating scale, student rated themselves on a rating scale of organization and study skills, on a scale of 1-4 with </a:t>
            </a:r>
            <a:r>
              <a:rPr lang="en-US" sz="1600" dirty="0">
                <a:cs typeface="Arial" panose="020B0604020202020204" pitchFamily="34" charset="0"/>
              </a:rPr>
              <a:t>1 being always false, 2 being mostly false, 3 being mostly true and 4 being always true.  Student rated themselves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3888100"/>
            <a:ext cx="8802432" cy="3539430"/>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student’s results</a:t>
            </a:r>
            <a:r>
              <a:rPr lang="en-US" sz="1600" i="0" u="none" strike="noStrike" kern="1200" dirty="0">
                <a:solidFill>
                  <a:srgbClr val="000000"/>
                </a:solidFill>
                <a:effectLst/>
                <a:latin typeface="Calibri" panose="020F0502020204030204" pitchFamily="34" charset="0"/>
              </a:rPr>
              <a:t>.</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a:t>
            </a:r>
            <a:r>
              <a:rPr lang="en-US" sz="1600" i="0" u="none" strike="noStrike" kern="1200" baseline="0" dirty="0">
                <a:solidFill>
                  <a:srgbClr val="000000"/>
                </a:solidFill>
                <a:effectLst/>
                <a:latin typeface="Calibri" panose="020F0502020204030204" pitchFamily="34" charset="0"/>
              </a:rPr>
              <a:t>I </a:t>
            </a:r>
            <a:r>
              <a:rPr lang="en-US" sz="1600" i="0" u="none" strike="noStrike" kern="1200" dirty="0">
                <a:solidFill>
                  <a:srgbClr val="000000"/>
                </a:solidFill>
                <a:effectLst/>
                <a:latin typeface="Calibri" panose="020F0502020204030204" pitchFamily="34" charset="0"/>
              </a:rPr>
              <a:t>wait for </a:t>
            </a:r>
            <a:r>
              <a:rPr lang="en-US" sz="1600" i="1" u="none" strike="noStrike" kern="1200" dirty="0">
                <a:solidFill>
                  <a:srgbClr val="000000"/>
                </a:solidFill>
                <a:effectLst/>
                <a:latin typeface="Calibri" panose="020F0502020204030204" pitchFamily="34" charset="0"/>
              </a:rPr>
              <a:t>all</a:t>
            </a:r>
            <a:r>
              <a:rPr lang="en-US" sz="1600" i="0" u="none" strike="noStrike" kern="1200" dirty="0">
                <a:solidFill>
                  <a:srgbClr val="000000"/>
                </a:solidFill>
                <a:effectLst/>
                <a:latin typeface="Calibri" panose="020F0502020204030204" pitchFamily="34" charset="0"/>
              </a:rPr>
              <a:t> directions before starting an assignment.</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a:t>
            </a:r>
            <a:r>
              <a:rPr lang="en-US" sz="1600" b="0" i="0" u="none" strike="noStrike" kern="1200" baseline="0" dirty="0">
                <a:solidFill>
                  <a:srgbClr val="000000"/>
                </a:solidFill>
                <a:effectLst/>
                <a:latin typeface="Calibri" panose="020F0502020204030204" pitchFamily="34" charset="0"/>
              </a:rPr>
              <a:t> I </a:t>
            </a:r>
            <a:r>
              <a:rPr lang="en-US" sz="1600" b="0" i="0" u="none" strike="noStrike" kern="1200" dirty="0">
                <a:solidFill>
                  <a:srgbClr val="000000"/>
                </a:solidFill>
                <a:effectLst/>
                <a:latin typeface="Calibri" panose="020F0502020204030204" pitchFamily="34" charset="0"/>
              </a:rPr>
              <a:t>complete school assignments</a:t>
            </a:r>
            <a:r>
              <a:rPr lang="en-US" sz="1600" b="0" i="0" u="none" strike="noStrike" kern="1200" baseline="0" dirty="0">
                <a:solidFill>
                  <a:srgbClr val="000000"/>
                </a:solidFill>
                <a:effectLst/>
                <a:latin typeface="Calibri" panose="020F0502020204030204" pitchFamily="34" charset="0"/>
              </a:rPr>
              <a:t> by their due dates.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My</a:t>
            </a:r>
            <a:r>
              <a:rPr lang="en-US" sz="1600" b="0" i="0" u="none" strike="noStrike" kern="1200" baseline="0" dirty="0">
                <a:solidFill>
                  <a:srgbClr val="000000"/>
                </a:solidFill>
                <a:effectLst/>
                <a:latin typeface="Calibri" panose="020F0502020204030204" pitchFamily="34" charset="0"/>
              </a:rPr>
              <a:t> home</a:t>
            </a:r>
            <a:r>
              <a:rPr lang="en-US" sz="1600" b="0" i="0" u="none" strike="noStrike" kern="1200" dirty="0">
                <a:solidFill>
                  <a:srgbClr val="000000"/>
                </a:solidFill>
                <a:effectLst/>
                <a:latin typeface="Calibri" panose="020F0502020204030204" pitchFamily="34" charset="0"/>
              </a:rPr>
              <a:t> study area is neat and organized.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I</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routinely review and discard old papers or files,</a:t>
            </a:r>
            <a:r>
              <a:rPr lang="en-US" sz="1600" b="0" i="0" u="none" strike="noStrike" kern="1200" baseline="0" dirty="0">
                <a:solidFill>
                  <a:srgbClr val="000000"/>
                </a:solidFill>
                <a:effectLst/>
                <a:latin typeface="Calibri" panose="020F0502020204030204" pitchFamily="34" charset="0"/>
              </a:rPr>
              <a:t> so they don’t build up.</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a:t>
            </a:r>
            <a:r>
              <a:rPr lang="en-US" sz="1600" b="0" i="0" u="none" strike="noStrike" kern="1200" baseline="0" dirty="0">
                <a:solidFill>
                  <a:srgbClr val="000000"/>
                </a:solidFill>
                <a:effectLst/>
                <a:latin typeface="Calibri" panose="020F0502020204030204" pitchFamily="34" charset="0"/>
              </a:rPr>
              <a:t> have a place</a:t>
            </a:r>
            <a:r>
              <a:rPr lang="en-US" sz="1600" b="0" i="0" u="none" strike="noStrike" kern="1200" dirty="0">
                <a:solidFill>
                  <a:srgbClr val="000000"/>
                </a:solidFill>
                <a:effectLst/>
                <a:latin typeface="Calibri" panose="020F0502020204030204" pitchFamily="34" charset="0"/>
              </a:rPr>
              <a:t> for my things and know where they are when I need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I</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ask questions when I do not understand</a:t>
            </a:r>
            <a:r>
              <a:rPr lang="en-US" sz="1600" b="0" i="0" u="none" strike="noStrike" kern="1200" baseline="0" dirty="0">
                <a:solidFill>
                  <a:srgbClr val="000000"/>
                </a:solidFill>
                <a:effectLst/>
                <a:latin typeface="Calibri" panose="020F0502020204030204" pitchFamily="34" charset="0"/>
              </a:rPr>
              <a:t> an assignment.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I</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manage my time effectively.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I</a:t>
            </a:r>
            <a:r>
              <a:rPr lang="en-US" sz="1600" b="0" i="0" u="none" strike="noStrike" kern="1200" baseline="0" dirty="0">
                <a:solidFill>
                  <a:srgbClr val="000000"/>
                </a:solidFill>
                <a:effectLst/>
                <a:latin typeface="Calibri" panose="020F0502020204030204" pitchFamily="34" charset="0"/>
              </a:rPr>
              <a:t> have</a:t>
            </a:r>
            <a:r>
              <a:rPr lang="en-US" sz="1600" b="0" i="0" u="none" strike="noStrike" kern="1200" dirty="0">
                <a:solidFill>
                  <a:srgbClr val="000000"/>
                </a:solidFill>
                <a:effectLst/>
                <a:latin typeface="Calibri" panose="020F0502020204030204" pitchFamily="34" charset="0"/>
              </a:rPr>
              <a:t> a </a:t>
            </a:r>
            <a:r>
              <a:rPr lang="en-US" sz="1600" b="0" i="1" u="none" strike="noStrike" kern="1200" dirty="0">
                <a:solidFill>
                  <a:srgbClr val="000000"/>
                </a:solidFill>
                <a:effectLst/>
                <a:latin typeface="Calibri" panose="020F0502020204030204" pitchFamily="34" charset="0"/>
              </a:rPr>
              <a:t>system</a:t>
            </a:r>
            <a:r>
              <a:rPr lang="en-US" sz="1600" b="0" i="0" u="none" strike="noStrike" kern="1200" dirty="0">
                <a:solidFill>
                  <a:srgbClr val="000000"/>
                </a:solidFill>
                <a:effectLst/>
                <a:latin typeface="Calibri" panose="020F0502020204030204" pitchFamily="34" charset="0"/>
              </a:rPr>
              <a:t> for keeping track of important dates</a:t>
            </a:r>
            <a:r>
              <a:rPr lang="en-US" sz="1600" b="0" i="0" u="none" strike="noStrike" kern="1200" baseline="0" dirty="0">
                <a:solidFill>
                  <a:srgbClr val="000000"/>
                </a:solidFill>
                <a:effectLst/>
                <a:latin typeface="Calibri" panose="020F0502020204030204" pitchFamily="34" charset="0"/>
              </a:rPr>
              <a:t> and tests.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I</a:t>
            </a:r>
            <a:r>
              <a:rPr lang="en-US" sz="1600" b="0" i="0" u="none" strike="noStrike" kern="1200" baseline="0" dirty="0">
                <a:solidFill>
                  <a:srgbClr val="000000"/>
                </a:solidFill>
                <a:effectLst/>
                <a:latin typeface="Calibri" panose="020F0502020204030204" pitchFamily="34" charset="0"/>
              </a:rPr>
              <a:t> have</a:t>
            </a:r>
            <a:r>
              <a:rPr lang="en-US" sz="1600" b="0" i="0" u="none" strike="noStrike" kern="1200" dirty="0">
                <a:solidFill>
                  <a:srgbClr val="000000"/>
                </a:solidFill>
                <a:effectLst/>
                <a:latin typeface="Calibri" panose="020F0502020204030204" pitchFamily="34" charset="0"/>
              </a:rPr>
              <a:t> all the supplies I need to complete assignments.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I</a:t>
            </a:r>
            <a:r>
              <a:rPr lang="en-US" sz="1600" b="0" i="0" u="none" strike="noStrike" kern="1200" baseline="0" dirty="0">
                <a:solidFill>
                  <a:srgbClr val="000000"/>
                </a:solidFill>
                <a:effectLst/>
                <a:latin typeface="Calibri" panose="020F0502020204030204" pitchFamily="34" charset="0"/>
              </a:rPr>
              <a:t> keep</a:t>
            </a:r>
            <a:r>
              <a:rPr lang="en-US" sz="1600" b="0" i="0" u="none" strike="noStrike" kern="1200" dirty="0">
                <a:solidFill>
                  <a:srgbClr val="000000"/>
                </a:solidFill>
                <a:effectLst/>
                <a:latin typeface="Calibri" panose="020F0502020204030204" pitchFamily="34" charset="0"/>
              </a:rPr>
              <a:t> a general schedule that I</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follow</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each day and week.</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endParaRPr lang="en-US" sz="1600" i="0" u="none" strike="noStrike" kern="1200" dirty="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endParaRPr lang="en-US" sz="1600" i="0" u="none" strike="noStrike" kern="1200" dirty="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endParaRPr lang="en-US" sz="1600" i="0" u="none" strike="noStrike" kern="120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69EB00D2-171F-BEC9-D7D4-6DE3C896BC60}"/>
              </a:ext>
            </a:extLst>
          </p:cNvPr>
          <p:cNvSpPr txBox="1"/>
          <p:nvPr/>
        </p:nvSpPr>
        <p:spPr>
          <a:xfrm rot="21095838">
            <a:off x="39764" y="98091"/>
            <a:ext cx="1389993" cy="646331"/>
          </a:xfrm>
          <a:prstGeom prst="rect">
            <a:avLst/>
          </a:prstGeom>
          <a:noFill/>
        </p:spPr>
        <p:txBody>
          <a:bodyPr wrap="square">
            <a:spAutoFit/>
          </a:bodyPr>
          <a:lstStyle/>
          <a:p>
            <a:pPr algn="ctr"/>
            <a:r>
              <a:rPr lang="en-US" b="1" i="1" dirty="0">
                <a:solidFill>
                  <a:schemeClr val="bg1">
                    <a:lumMod val="50000"/>
                  </a:schemeClr>
                </a:solidFill>
              </a:rPr>
              <a:t>Student Self</a:t>
            </a:r>
          </a:p>
          <a:p>
            <a:pPr algn="ctr"/>
            <a:r>
              <a:rPr lang="en-US" b="1" i="1" dirty="0">
                <a:solidFill>
                  <a:schemeClr val="bg1">
                    <a:lumMod val="50000"/>
                  </a:schemeClr>
                </a:solidFill>
              </a:rPr>
              <a:t> Rating</a:t>
            </a:r>
          </a:p>
        </p:txBody>
      </p:sp>
    </p:spTree>
    <p:extLst>
      <p:ext uri="{BB962C8B-B14F-4D97-AF65-F5344CB8AC3E}">
        <p14:creationId xmlns:p14="http://schemas.microsoft.com/office/powerpoint/2010/main" val="40915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97" y="623168"/>
            <a:ext cx="8728859" cy="5119222"/>
          </a:xfrm>
          <a:prstGeom prst="rect">
            <a:avLst/>
          </a:prstGeom>
          <a:noFill/>
          <a:ln>
            <a:noFill/>
          </a:ln>
        </p:spPr>
        <p:txBody>
          <a:bodyPr wrap="square" rtlCol="0">
            <a:spAutoFit/>
          </a:bodyPr>
          <a:lstStyle/>
          <a:p>
            <a:pPr algn="ctr"/>
            <a:r>
              <a:rPr lang="en-US" sz="3200" b="1" dirty="0">
                <a:latin typeface="+mj-lt"/>
                <a:ea typeface="AGSORRYNOTSORRY" panose="02000603000000000000" pitchFamily="2" charset="0"/>
                <a:cs typeface="Arial"/>
              </a:rPr>
              <a:t>Social Skills Rating Scales and Templates:</a:t>
            </a:r>
          </a:p>
          <a:p>
            <a:pPr algn="ctr"/>
            <a:r>
              <a:rPr lang="en-US" sz="2800" b="1" dirty="0">
                <a:solidFill>
                  <a:schemeClr val="accent2">
                    <a:lumMod val="75000"/>
                  </a:schemeClr>
                </a:solidFill>
                <a:latin typeface="Arial Narrow" panose="020B0604020202020204" pitchFamily="34" charset="0"/>
                <a:ea typeface="AGRUNNINGLATEISMYCARDIO" panose="02000603000000000000" pitchFamily="2" charset="0"/>
                <a:cs typeface="Arial Narrow" panose="020B0604020202020204" pitchFamily="34" charset="0"/>
              </a:rPr>
              <a:t>For </a:t>
            </a:r>
            <a:r>
              <a:rPr lang="en-US" sz="2800" b="1" u="sng" dirty="0">
                <a:solidFill>
                  <a:schemeClr val="bg1">
                    <a:lumMod val="50000"/>
                  </a:schemeClr>
                </a:solidFill>
                <a:latin typeface="Arial Narrow" panose="020B0604020202020204" pitchFamily="34" charset="0"/>
                <a:ea typeface="AGRUNNINGLATEISMYCARDIO" panose="02000603000000000000" pitchFamily="2" charset="0"/>
                <a:cs typeface="Arial Narrow" panose="020B0604020202020204" pitchFamily="34" charset="0"/>
              </a:rPr>
              <a:t>Parent, SLP</a:t>
            </a:r>
            <a:r>
              <a:rPr lang="en-US" sz="2800" b="1" u="sng" dirty="0">
                <a:solidFill>
                  <a:schemeClr val="accent2">
                    <a:lumMod val="75000"/>
                  </a:schemeClr>
                </a:solidFill>
                <a:latin typeface="Arial Narrow" panose="020B0604020202020204" pitchFamily="34" charset="0"/>
                <a:ea typeface="AGRUNNINGLATEISMYCARDIO" panose="02000603000000000000" pitchFamily="2" charset="0"/>
                <a:cs typeface="Arial Narrow" panose="020B0604020202020204" pitchFamily="34" charset="0"/>
              </a:rPr>
              <a:t> or </a:t>
            </a:r>
            <a:r>
              <a:rPr lang="en-US" sz="2800" b="1" u="sng" dirty="0">
                <a:solidFill>
                  <a:schemeClr val="bg1">
                    <a:lumMod val="50000"/>
                  </a:schemeClr>
                </a:solidFill>
                <a:latin typeface="Arial Narrow" panose="020B0604020202020204" pitchFamily="34" charset="0"/>
                <a:ea typeface="AGRUNNINGLATEISMYCARDIO" panose="02000603000000000000" pitchFamily="2" charset="0"/>
                <a:cs typeface="Arial Narrow" panose="020B0604020202020204" pitchFamily="34" charset="0"/>
              </a:rPr>
              <a:t>Teacher</a:t>
            </a:r>
          </a:p>
          <a:p>
            <a:pPr algn="ctr"/>
            <a:r>
              <a:rPr lang="en-US" sz="2400" b="1" dirty="0">
                <a:solidFill>
                  <a:schemeClr val="tx1">
                    <a:lumMod val="95000"/>
                    <a:lumOff val="5000"/>
                  </a:schemeClr>
                </a:solidFill>
                <a:latin typeface="Arial Narrow" panose="020B0604020202020204" pitchFamily="34" charset="0"/>
                <a:ea typeface="AG180DAYS" panose="02000603000000000000" pitchFamily="2" charset="0"/>
                <a:cs typeface="Arial Narrow" panose="020B0604020202020204" pitchFamily="34" charset="0"/>
              </a:rPr>
              <a:t>All Editable in PowerPoint</a:t>
            </a:r>
          </a:p>
          <a:p>
            <a:endParaRPr lang="en-US" sz="3733" b="1" dirty="0">
              <a:latin typeface="Arial"/>
              <a:cs typeface="Arial"/>
            </a:endParaRPr>
          </a:p>
          <a:p>
            <a:endParaRPr lang="en-US" sz="3733" b="1" dirty="0">
              <a:latin typeface="Arial"/>
              <a:cs typeface="Arial"/>
            </a:endParaRP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Conversation Skills,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Friendship Skills,</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Understanding Perspectives and Social Cues,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Emotional Regulation,</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Nonverbal Communication Skills,</a:t>
            </a:r>
          </a:p>
          <a:p>
            <a:pPr marL="457189" indent="-457189">
              <a:buAutoNum type="arabicPeriod"/>
            </a:pPr>
            <a:r>
              <a:rPr lang="en-US" sz="2400" dirty="0">
                <a:latin typeface="Arial" panose="020B0604020202020204" pitchFamily="34" charset="0"/>
                <a:ea typeface="AG180DAYS" panose="02000603000000000000" pitchFamily="2" charset="0"/>
                <a:cs typeface="Arial" panose="020B0604020202020204" pitchFamily="34" charset="0"/>
              </a:rPr>
              <a:t>Organization and Study Skills,</a:t>
            </a:r>
          </a:p>
          <a:p>
            <a:pPr marL="457189" indent="-457189">
              <a:buAutoNum type="arabicPeriod"/>
            </a:pPr>
            <a:r>
              <a:rPr lang="en-US" sz="2400" dirty="0">
                <a:latin typeface="Arial" panose="020B0604020202020204" pitchFamily="34" charset="0"/>
                <a:ea typeface="AGRUNNINGLATEISMYCARDIO" panose="02000603000000000000" pitchFamily="2" charset="0"/>
                <a:cs typeface="Arial" panose="020B0604020202020204" pitchFamily="34" charset="0"/>
              </a:rPr>
              <a:t>Blank template:  individualize.</a:t>
            </a:r>
          </a:p>
        </p:txBody>
      </p:sp>
      <p:sp>
        <p:nvSpPr>
          <p:cNvPr id="4" name="TextBox 3">
            <a:extLst>
              <a:ext uri="{FF2B5EF4-FFF2-40B4-BE49-F238E27FC236}">
                <a16:creationId xmlns:a16="http://schemas.microsoft.com/office/drawing/2014/main" id="{E4F4281F-645E-B346-B755-B3EE70580A6F}"/>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25811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46120" y="460416"/>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3052955550"/>
              </p:ext>
            </p:extLst>
          </p:nvPr>
        </p:nvGraphicFramePr>
        <p:xfrm>
          <a:off x="89338" y="1138818"/>
          <a:ext cx="8965324" cy="5658875"/>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07516">
                  <a:extLst>
                    <a:ext uri="{9D8B030D-6E8A-4147-A177-3AD203B41FA5}">
                      <a16:colId xmlns:a16="http://schemas.microsoft.com/office/drawing/2014/main" val="3060664412"/>
                    </a:ext>
                  </a:extLst>
                </a:gridCol>
              </a:tblGrid>
              <a:tr h="760186">
                <a:tc>
                  <a:txBody>
                    <a:bodyPr/>
                    <a:lstStyle/>
                    <a:p>
                      <a:endParaRPr lang="en-US" sz="1800" dirty="0"/>
                    </a:p>
                    <a:p>
                      <a:r>
                        <a:rPr lang="en-US" sz="1800" dirty="0"/>
                        <a:t>How Student Communicates during Conversations with Others:</a:t>
                      </a:r>
                    </a:p>
                  </a:txBody>
                  <a:tcPr/>
                </a:tc>
                <a:tc>
                  <a:txBody>
                    <a:bodyPr/>
                    <a:lstStyle/>
                    <a:p>
                      <a:endParaRPr lang="en-US" sz="1600" dirty="0"/>
                    </a:p>
                    <a:p>
                      <a:r>
                        <a:rPr lang="en-US" sz="1600" dirty="0"/>
                        <a:t>Date:</a:t>
                      </a:r>
                    </a:p>
                  </a:txBody>
                  <a:tcPr/>
                </a:tc>
                <a:tc>
                  <a:txBody>
                    <a:bodyPr/>
                    <a:lstStyle/>
                    <a:p>
                      <a:endParaRPr lang="en-US" sz="1600" dirty="0"/>
                    </a:p>
                    <a:p>
                      <a:r>
                        <a:rPr lang="en-US" sz="1600" dirty="0"/>
                        <a:t>Date:</a:t>
                      </a:r>
                    </a:p>
                  </a:txBody>
                  <a:tcPr/>
                </a:tc>
                <a:tc>
                  <a:txBody>
                    <a:bodyPr/>
                    <a:lstStyle/>
                    <a:p>
                      <a:endParaRPr lang="en-US" sz="1600" dirty="0"/>
                    </a:p>
                    <a:p>
                      <a:r>
                        <a:rPr lang="en-US" sz="16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1.  Talking to other people seems enjoyable to the student. </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2.  Student uses multiple ways to start conversations with others.</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3.  Student asks friends</a:t>
                      </a:r>
                      <a:r>
                        <a:rPr lang="en-US" sz="1200" baseline="0" dirty="0"/>
                        <a:t> about their interests even though they are different from those of the student.</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4.  Student allows people a turn to</a:t>
                      </a:r>
                      <a:r>
                        <a:rPr lang="en-US" sz="1200" baseline="0" dirty="0"/>
                        <a:t> talk in a conversation without interrupting them.</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5.  Student knows what to say in a conversation.</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6.  Student seems to understand</a:t>
                      </a:r>
                      <a:r>
                        <a:rPr lang="en-US" sz="1200" baseline="0" dirty="0"/>
                        <a:t> the rules &amp; skills involved in having conversations with other people. </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7.  Student uses multiple ways</a:t>
                      </a:r>
                      <a:r>
                        <a:rPr lang="en-US" sz="1200" baseline="0" dirty="0"/>
                        <a:t> (questions, compliments, comments) to </a:t>
                      </a:r>
                      <a:r>
                        <a:rPr lang="en-US" sz="1200" i="1" baseline="0" dirty="0"/>
                        <a:t>maintain</a:t>
                      </a:r>
                      <a:r>
                        <a:rPr lang="en-US" sz="1200" baseline="0" dirty="0"/>
                        <a:t> conversations.</a:t>
                      </a:r>
                      <a:endParaRPr lang="en-US" sz="1200" dirty="0"/>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8.  Student seems comfortable joining an existing conversation that others are having.</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9.  Student initiates greetings and closes conversations (</a:t>
                      </a:r>
                      <a:r>
                        <a:rPr lang="en-US" sz="1200" i="1" dirty="0"/>
                        <a:t>see you later</a:t>
                      </a:r>
                      <a:r>
                        <a:rPr lang="en-US" sz="1200" dirty="0"/>
                        <a:t>) with other people.</a:t>
                      </a:r>
                    </a:p>
                    <a:p>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299714">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t>10.  Student’s conversations with others typically have an even, or close to even, (50/50)</a:t>
                      </a:r>
                      <a:r>
                        <a:rPr lang="en-US" sz="1200" baseline="0" dirty="0"/>
                        <a:t> number of turns. </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0"/>
            <a:ext cx="7829564" cy="769441"/>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sz="2000" dirty="0">
                <a:latin typeface="Arial"/>
                <a:cs typeface="Arial"/>
              </a:rPr>
              <a:t>Conversation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10512" y="615598"/>
            <a:ext cx="7530000"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330376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35609" y="481440"/>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2295882795"/>
              </p:ext>
            </p:extLst>
          </p:nvPr>
        </p:nvGraphicFramePr>
        <p:xfrm>
          <a:off x="89338" y="1131226"/>
          <a:ext cx="8965324" cy="5666467"/>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783020">
                  <a:extLst>
                    <a:ext uri="{9D8B030D-6E8A-4147-A177-3AD203B41FA5}">
                      <a16:colId xmlns:a16="http://schemas.microsoft.com/office/drawing/2014/main" val="1612481595"/>
                    </a:ext>
                  </a:extLst>
                </a:gridCol>
                <a:gridCol w="798786">
                  <a:extLst>
                    <a:ext uri="{9D8B030D-6E8A-4147-A177-3AD203B41FA5}">
                      <a16:colId xmlns:a16="http://schemas.microsoft.com/office/drawing/2014/main" val="846831067"/>
                    </a:ext>
                  </a:extLst>
                </a:gridCol>
                <a:gridCol w="814552">
                  <a:extLst>
                    <a:ext uri="{9D8B030D-6E8A-4147-A177-3AD203B41FA5}">
                      <a16:colId xmlns:a16="http://schemas.microsoft.com/office/drawing/2014/main" val="3060664412"/>
                    </a:ext>
                  </a:extLst>
                </a:gridCol>
              </a:tblGrid>
              <a:tr h="447372">
                <a:tc>
                  <a:txBody>
                    <a:bodyPr/>
                    <a:lstStyle/>
                    <a:p>
                      <a:endParaRPr lang="en-US" sz="1800" dirty="0"/>
                    </a:p>
                    <a:p>
                      <a:r>
                        <a:rPr lang="en-US" sz="1800" dirty="0"/>
                        <a:t>How Student Makes and Keeps Friends:</a:t>
                      </a:r>
                    </a:p>
                  </a:txBody>
                  <a:tcPr/>
                </a:tc>
                <a:tc>
                  <a:txBody>
                    <a:bodyPr/>
                    <a:lstStyle/>
                    <a:p>
                      <a:endParaRPr lang="en-US" sz="1800" dirty="0"/>
                    </a:p>
                    <a:p>
                      <a:r>
                        <a:rPr lang="en-US" sz="1800" dirty="0"/>
                        <a:t>Date:</a:t>
                      </a:r>
                    </a:p>
                  </a:txBody>
                  <a:tcPr/>
                </a:tc>
                <a:tc>
                  <a:txBody>
                    <a:bodyPr/>
                    <a:lstStyle/>
                    <a:p>
                      <a:endParaRPr lang="en-US" sz="1800" dirty="0"/>
                    </a:p>
                    <a:p>
                      <a:r>
                        <a:rPr lang="en-US" sz="1800" dirty="0"/>
                        <a:t>Date:</a:t>
                      </a:r>
                    </a:p>
                  </a:txBody>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US" sz="1800" dirty="0"/>
                    </a:p>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 Student seems adept at making and keeping friends.</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2. Student seems comfortable with the number of friends they have.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3. Student is successful at resolving conflicts with friends.</a:t>
                      </a:r>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4.  Student compromises when they have a disagreement with others.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5. Student apologizes when they hurt someone’s feelings.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6. Student is a good sport when they lose a game.</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7. Student seems to understand how to be a good friend.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8. Other people show interest in being friends with the student</a:t>
                      </a:r>
                      <a:r>
                        <a:rPr lang="en-US" sz="1400" baseline="0" dirty="0"/>
                        <a:t>.</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9. Student seems happy for others when they succeed.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22978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10. Student shows interest (</a:t>
                      </a:r>
                      <a:r>
                        <a:rPr lang="en-US" sz="1400" i="1" dirty="0"/>
                        <a:t>smiles,</a:t>
                      </a:r>
                      <a:r>
                        <a:rPr lang="en-US" sz="1400" i="1" baseline="0" dirty="0"/>
                        <a:t> nods</a:t>
                      </a:r>
                      <a:r>
                        <a:rPr lang="en-US" sz="1400" baseline="0" dirty="0"/>
                        <a:t>) when friends are talking to them.</a:t>
                      </a:r>
                      <a:endParaRPr lang="en-US" sz="1400" dirty="0"/>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35336"/>
            <a:ext cx="7829564" cy="769441"/>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sz="2000" dirty="0">
                <a:latin typeface="Arial"/>
                <a:cs typeface="Arial"/>
              </a:rPr>
              <a:t>Friendship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0" y="635645"/>
            <a:ext cx="7598336"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249814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5D0B13-56B0-8909-2E1D-0CC4CFCD50D7}"/>
              </a:ext>
            </a:extLst>
          </p:cNvPr>
          <p:cNvPicPr>
            <a:picLocks noChangeAspect="1"/>
          </p:cNvPicPr>
          <p:nvPr/>
        </p:nvPicPr>
        <p:blipFill>
          <a:blip r:embed="rId2"/>
          <a:stretch>
            <a:fillRect/>
          </a:stretch>
        </p:blipFill>
        <p:spPr>
          <a:xfrm>
            <a:off x="-3539" y="105104"/>
            <a:ext cx="9147539" cy="6855348"/>
          </a:xfrm>
          <a:prstGeom prst="rect">
            <a:avLst/>
          </a:prstGeom>
        </p:spPr>
      </p:pic>
    </p:spTree>
    <p:extLst>
      <p:ext uri="{BB962C8B-B14F-4D97-AF65-F5344CB8AC3E}">
        <p14:creationId xmlns:p14="http://schemas.microsoft.com/office/powerpoint/2010/main" val="106349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35609" y="481440"/>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2252037623"/>
              </p:ext>
            </p:extLst>
          </p:nvPr>
        </p:nvGraphicFramePr>
        <p:xfrm>
          <a:off x="78827" y="1198567"/>
          <a:ext cx="8986346" cy="5592530"/>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28538">
                  <a:extLst>
                    <a:ext uri="{9D8B030D-6E8A-4147-A177-3AD203B41FA5}">
                      <a16:colId xmlns:a16="http://schemas.microsoft.com/office/drawing/2014/main" val="3060664412"/>
                    </a:ext>
                  </a:extLst>
                </a:gridCol>
              </a:tblGrid>
              <a:tr h="447372">
                <a:tc>
                  <a:txBody>
                    <a:bodyPr/>
                    <a:lstStyle/>
                    <a:p>
                      <a:r>
                        <a:rPr lang="en-US" sz="1800" dirty="0"/>
                        <a:t>How Student Understands Perspectives &amp; Social Cues from Others:</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 Student seems to easily understand the</a:t>
                      </a:r>
                      <a:r>
                        <a:rPr lang="en-US" sz="1400" baseline="0" dirty="0"/>
                        <a:t> perspective of another person.</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2. Student seems to be able to tell how someone feels by watching their face and body.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3. Student can easily identify how someone feels by</a:t>
                      </a:r>
                      <a:r>
                        <a:rPr lang="en-US" sz="1400" i="1" dirty="0"/>
                        <a:t> listening </a:t>
                      </a:r>
                      <a:r>
                        <a:rPr lang="en-US" sz="1400" dirty="0"/>
                        <a:t>to their tone of voice.</a:t>
                      </a:r>
                    </a:p>
                    <a:p>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4. Student seems to easily detect sarcasm and understand jokes</a:t>
                      </a:r>
                      <a:r>
                        <a:rPr lang="en-US" sz="1400" baseline="0" dirty="0"/>
                        <a:t> made by others</a:t>
                      </a:r>
                      <a:r>
                        <a:rPr lang="en-US" sz="1400"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5. Student understands and correctly interprets</a:t>
                      </a:r>
                      <a:r>
                        <a:rPr lang="en-US" sz="1400" baseline="0" dirty="0"/>
                        <a:t> </a:t>
                      </a:r>
                      <a:r>
                        <a:rPr lang="en-US" sz="1400" dirty="0"/>
                        <a:t>what is happening in social situations.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6. Student understand when someone is being deceitful or “tricking” them.</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7. Student knows when it’s okay and not okay to use sarcasm.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8. </a:t>
                      </a:r>
                      <a:r>
                        <a:rPr lang="en-US" sz="1400" baseline="0" dirty="0"/>
                        <a:t>Student knows and accepts that two people can feel totally different about the same situation.</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9. Student changes</a:t>
                      </a:r>
                      <a:r>
                        <a:rPr lang="en-US" sz="1400" baseline="0" dirty="0"/>
                        <a:t> behavior based on how others are responding to their words and actions.</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603562">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dirty="0"/>
                        <a:t>10. Student appears to consider how their words and actions are perceived by others.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35336"/>
            <a:ext cx="7829564" cy="1015663"/>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dirty="0"/>
              <a:t>Understanding Perspectives and Social Cues:</a:t>
            </a:r>
          </a:p>
          <a:p>
            <a:pPr algn="ctr"/>
            <a:endParaRPr lang="en-US" dirty="0">
              <a:latin typeface="Arial"/>
              <a:cs typeface="Arial"/>
            </a:endParaRPr>
          </a:p>
        </p:txBody>
      </p:sp>
      <p:sp>
        <p:nvSpPr>
          <p:cNvPr id="11" name="TextBox 10">
            <a:extLst>
              <a:ext uri="{FF2B5EF4-FFF2-40B4-BE49-F238E27FC236}">
                <a16:creationId xmlns:a16="http://schemas.microsoft.com/office/drawing/2014/main" id="{0349C139-B14F-E349-8B7E-F6086A0D52F8}"/>
              </a:ext>
            </a:extLst>
          </p:cNvPr>
          <p:cNvSpPr txBox="1"/>
          <p:nvPr/>
        </p:nvSpPr>
        <p:spPr>
          <a:xfrm>
            <a:off x="-1" y="635645"/>
            <a:ext cx="7551023"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675995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35609" y="481440"/>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3424805527"/>
              </p:ext>
            </p:extLst>
          </p:nvPr>
        </p:nvGraphicFramePr>
        <p:xfrm>
          <a:off x="84082" y="1121742"/>
          <a:ext cx="8986346" cy="5672598"/>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28538">
                  <a:extLst>
                    <a:ext uri="{9D8B030D-6E8A-4147-A177-3AD203B41FA5}">
                      <a16:colId xmlns:a16="http://schemas.microsoft.com/office/drawing/2014/main" val="3060664412"/>
                    </a:ext>
                  </a:extLst>
                </a:gridCol>
              </a:tblGrid>
              <a:tr h="447372">
                <a:tc>
                  <a:txBody>
                    <a:bodyPr/>
                    <a:lstStyle/>
                    <a:p>
                      <a:r>
                        <a:rPr lang="en-US" sz="1800" dirty="0"/>
                        <a:t>How Student Regulates their Emotions: </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Student calms</a:t>
                      </a:r>
                      <a:r>
                        <a:rPr lang="en-US" sz="1600" baseline="0" dirty="0"/>
                        <a:t> themselves when they feel anxious or angry</a:t>
                      </a:r>
                      <a:r>
                        <a:rPr lang="en-US" sz="1600"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 Student focuses on tasks that are not interesting to them.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3. Student controls what they say and do when angry</a:t>
                      </a:r>
                      <a:r>
                        <a:rPr lang="en-US" sz="1600" baseline="0" dirty="0"/>
                        <a:t> or embarrassed.</a:t>
                      </a:r>
                      <a:endParaRPr lang="en-US" sz="1600" dirty="0"/>
                    </a:p>
                    <a:p>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Student is serious and/or silly in appropriate situations.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Student considers the outcome of decisions</a:t>
                      </a:r>
                      <a:r>
                        <a:rPr lang="en-US" sz="1600" baseline="0" dirty="0"/>
                        <a:t> before acting on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Student can be assertive with their viewpoint </a:t>
                      </a:r>
                      <a:r>
                        <a:rPr lang="en-US" sz="1600" i="1" dirty="0"/>
                        <a:t>without</a:t>
                      </a:r>
                      <a:r>
                        <a:rPr lang="en-US" sz="1600" baseline="0" dirty="0"/>
                        <a:t> being aggressive.</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Student thinks about how others might feel about their words before saying them.</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Student accepts constructive feedback from others without getting angry.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Student maintains</a:t>
                      </a:r>
                      <a:r>
                        <a:rPr lang="en-US" sz="1600" baseline="0" dirty="0"/>
                        <a:t> appropriate personal space boundaries around other people.</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10. Student can say “</a:t>
                      </a:r>
                      <a:r>
                        <a:rPr lang="en-US" sz="1600" i="1" dirty="0"/>
                        <a:t>no</a:t>
                      </a:r>
                      <a:r>
                        <a:rPr lang="en-US" sz="1600" dirty="0"/>
                        <a:t>” when something is unsafe for them.</a:t>
                      </a:r>
                    </a:p>
                    <a:p>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35336"/>
            <a:ext cx="7829564" cy="738664"/>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Emotional Regulation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1" y="635645"/>
            <a:ext cx="7545788"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57580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336" y="60307"/>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14586" y="434374"/>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2646606572"/>
              </p:ext>
            </p:extLst>
          </p:nvPr>
        </p:nvGraphicFramePr>
        <p:xfrm>
          <a:off x="42045" y="1121741"/>
          <a:ext cx="9101955" cy="5720173"/>
        </p:xfrm>
        <a:graphic>
          <a:graphicData uri="http://schemas.openxmlformats.org/drawingml/2006/table">
            <a:tbl>
              <a:tblPr firstRow="1" bandRow="1">
                <a:tableStyleId>{D7AC3CCA-C797-4891-BE02-D94E43425B78}</a:tableStyleId>
              </a:tblPr>
              <a:tblGrid>
                <a:gridCol w="6716319">
                  <a:extLst>
                    <a:ext uri="{9D8B030D-6E8A-4147-A177-3AD203B41FA5}">
                      <a16:colId xmlns:a16="http://schemas.microsoft.com/office/drawing/2014/main" val="1304917623"/>
                    </a:ext>
                  </a:extLst>
                </a:gridCol>
                <a:gridCol w="864091">
                  <a:extLst>
                    <a:ext uri="{9D8B030D-6E8A-4147-A177-3AD203B41FA5}">
                      <a16:colId xmlns:a16="http://schemas.microsoft.com/office/drawing/2014/main" val="1612481595"/>
                    </a:ext>
                  </a:extLst>
                </a:gridCol>
                <a:gridCol w="862634">
                  <a:extLst>
                    <a:ext uri="{9D8B030D-6E8A-4147-A177-3AD203B41FA5}">
                      <a16:colId xmlns:a16="http://schemas.microsoft.com/office/drawing/2014/main" val="846831067"/>
                    </a:ext>
                  </a:extLst>
                </a:gridCol>
                <a:gridCol w="658911">
                  <a:extLst>
                    <a:ext uri="{9D8B030D-6E8A-4147-A177-3AD203B41FA5}">
                      <a16:colId xmlns:a16="http://schemas.microsoft.com/office/drawing/2014/main" val="3060664412"/>
                    </a:ext>
                  </a:extLst>
                </a:gridCol>
              </a:tblGrid>
              <a:tr h="634999">
                <a:tc>
                  <a:txBody>
                    <a:bodyPr/>
                    <a:lstStyle/>
                    <a:p>
                      <a:r>
                        <a:rPr lang="en-US" sz="1800" dirty="0"/>
                        <a:t>How Student </a:t>
                      </a:r>
                      <a:r>
                        <a:rPr lang="en-US" sz="1800" i="1" dirty="0"/>
                        <a:t>Uses</a:t>
                      </a:r>
                      <a:r>
                        <a:rPr lang="en-US" sz="1800" dirty="0"/>
                        <a:t> Nonverbal Communication: </a:t>
                      </a:r>
                    </a:p>
                  </a:txBody>
                  <a:tcPr/>
                </a:tc>
                <a:tc>
                  <a:txBody>
                    <a:bodyPr/>
                    <a:lstStyle/>
                    <a:p>
                      <a:r>
                        <a:rPr lang="en-US" sz="1600" dirty="0"/>
                        <a:t>Date:</a:t>
                      </a:r>
                    </a:p>
                  </a:txBody>
                  <a:tcPr/>
                </a:tc>
                <a:tc>
                  <a:txBody>
                    <a:bodyPr/>
                    <a:lstStyle/>
                    <a:p>
                      <a:r>
                        <a:rPr lang="en-US" sz="1600" dirty="0"/>
                        <a:t>Date:</a:t>
                      </a:r>
                    </a:p>
                  </a:txBody>
                  <a:tcPr/>
                </a:tc>
                <a:tc>
                  <a:txBody>
                    <a:bodyPr/>
                    <a:lstStyle/>
                    <a:p>
                      <a:r>
                        <a:rPr lang="en-US" sz="1600" dirty="0"/>
                        <a:t>Date:</a:t>
                      </a:r>
                    </a:p>
                  </a:txBody>
                  <a:tcPr/>
                </a:tc>
                <a:extLst>
                  <a:ext uri="{0D108BD9-81ED-4DB2-BD59-A6C34878D82A}">
                    <a16:rowId xmlns:a16="http://schemas.microsoft.com/office/drawing/2014/main" val="210020660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Student looks</a:t>
                      </a:r>
                      <a:r>
                        <a:rPr lang="en-US" sz="1600" baseline="0" dirty="0"/>
                        <a:t> at others when talking with them</a:t>
                      </a:r>
                      <a:r>
                        <a:rPr lang="en-US" sz="1600"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 Student uses</a:t>
                      </a:r>
                      <a:r>
                        <a:rPr lang="en-US" sz="1600" baseline="0" dirty="0"/>
                        <a:t> appropriate volume in all settings. </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61778">
                <a:tc>
                  <a:txBody>
                    <a:bodyPr/>
                    <a:lstStyle/>
                    <a:p>
                      <a:r>
                        <a:rPr lang="en-US" sz="1600" dirty="0"/>
                        <a:t>3. Student changes tone of voice to communicate different feelings.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Student sits or stands up straight and face others when</a:t>
                      </a:r>
                      <a:r>
                        <a:rPr lang="en-US" sz="1600" baseline="0" dirty="0"/>
                        <a:t> talking to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Student maintains</a:t>
                      </a:r>
                      <a:r>
                        <a:rPr lang="en-US" sz="1600" baseline="0" dirty="0"/>
                        <a:t> appropriate distance from others while talking with them.</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574523">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Student’s facial expressions and body</a:t>
                      </a:r>
                      <a:r>
                        <a:rPr lang="en-US" sz="1600" baseline="0" dirty="0"/>
                        <a:t> language match what they are saying.</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Student shakes someone’s hand if it is offered.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6177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Student uses sarcasm only in appropriate and/or informal situations.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816427">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Student uses appropriate</a:t>
                      </a:r>
                      <a:r>
                        <a:rPr lang="en-US" sz="1600" baseline="0" dirty="0"/>
                        <a:t> facial expressions (</a:t>
                      </a:r>
                      <a:r>
                        <a:rPr lang="en-US" sz="1600" i="1" baseline="0" dirty="0"/>
                        <a:t>no</a:t>
                      </a:r>
                      <a:r>
                        <a:rPr lang="en-US" sz="1600" baseline="0" dirty="0"/>
                        <a:t> </a:t>
                      </a:r>
                      <a:r>
                        <a:rPr lang="en-US" sz="1600" i="1" baseline="0" dirty="0"/>
                        <a:t>eye rolling, smirking</a:t>
                      </a:r>
                      <a:r>
                        <a:rPr lang="en-US" sz="1600" baseline="0" dirty="0"/>
                        <a:t>) in formal (school/work) situations.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61778">
                <a:tc>
                  <a:txBody>
                    <a:bodyPr/>
                    <a:lstStyle/>
                    <a:p>
                      <a:r>
                        <a:rPr lang="en-US" sz="1600" dirty="0"/>
                        <a:t>10. Student’s </a:t>
                      </a:r>
                      <a:r>
                        <a:rPr lang="en-US" sz="1600" baseline="0" dirty="0"/>
                        <a:t>clothing &amp; appearance are appropriate for school/work.</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35336"/>
            <a:ext cx="7829564" cy="738664"/>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Nonverbal Communication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1" y="635645"/>
            <a:ext cx="7519513"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2077234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4764" y="216891"/>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372549" y="605616"/>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1820299605"/>
              </p:ext>
            </p:extLst>
          </p:nvPr>
        </p:nvGraphicFramePr>
        <p:xfrm>
          <a:off x="105102" y="1314883"/>
          <a:ext cx="8954815" cy="5467981"/>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697007">
                  <a:extLst>
                    <a:ext uri="{9D8B030D-6E8A-4147-A177-3AD203B41FA5}">
                      <a16:colId xmlns:a16="http://schemas.microsoft.com/office/drawing/2014/main" val="3060664412"/>
                    </a:ext>
                  </a:extLst>
                </a:gridCol>
              </a:tblGrid>
              <a:tr h="447372">
                <a:tc>
                  <a:txBody>
                    <a:bodyPr/>
                    <a:lstStyle/>
                    <a:p>
                      <a:r>
                        <a:rPr lang="en-US" sz="1800" dirty="0"/>
                        <a:t>How Student Keeps Organized and Studies for/at School:</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a:t>
                      </a:r>
                      <a:r>
                        <a:rPr lang="en-US" sz="1600" baseline="0" dirty="0"/>
                        <a:t>Student </a:t>
                      </a:r>
                      <a:r>
                        <a:rPr lang="en-US" sz="1600" dirty="0"/>
                        <a:t>waits for </a:t>
                      </a:r>
                      <a:r>
                        <a:rPr lang="en-US" sz="1600" i="1" dirty="0"/>
                        <a:t>all</a:t>
                      </a:r>
                      <a:r>
                        <a:rPr lang="en-US" sz="1600" dirty="0"/>
                        <a:t> directions before starting an assignment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a:t>
                      </a:r>
                      <a:r>
                        <a:rPr lang="en-US" sz="1600" baseline="0" dirty="0"/>
                        <a:t> Student </a:t>
                      </a:r>
                      <a:r>
                        <a:rPr lang="en-US" sz="1600" dirty="0"/>
                        <a:t>completes school assignments</a:t>
                      </a:r>
                      <a:r>
                        <a:rPr lang="en-US" sz="1600" baseline="0" dirty="0"/>
                        <a:t> by their due dates.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r>
                        <a:rPr lang="en-US" sz="1600" dirty="0"/>
                        <a:t>3. Student’s </a:t>
                      </a:r>
                      <a:r>
                        <a:rPr lang="en-US" sz="1600" baseline="0" dirty="0"/>
                        <a:t>home</a:t>
                      </a:r>
                      <a:r>
                        <a:rPr lang="en-US" sz="1600" dirty="0"/>
                        <a:t> study area is neat and organized.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  Student routinely reviews &amp; discards old papers/files,</a:t>
                      </a:r>
                      <a:r>
                        <a:rPr lang="en-US" sz="1600" baseline="0" dirty="0"/>
                        <a:t> so they don’t build up.</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 Student</a:t>
                      </a:r>
                      <a:r>
                        <a:rPr lang="en-US" sz="1600" baseline="0" dirty="0"/>
                        <a:t> has a place</a:t>
                      </a:r>
                      <a:r>
                        <a:rPr lang="en-US" sz="1600" dirty="0"/>
                        <a:t> for things and can find them when needed.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 Student asks questions when not understanding</a:t>
                      </a:r>
                      <a:r>
                        <a:rPr lang="en-US" sz="1600" baseline="0" dirty="0"/>
                        <a:t> an assignment.</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 Student manages time wisely and effectively.</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 Student </a:t>
                      </a:r>
                      <a:r>
                        <a:rPr lang="en-US" sz="1600" baseline="0" dirty="0"/>
                        <a:t>has</a:t>
                      </a:r>
                      <a:r>
                        <a:rPr lang="en-US" sz="1600" dirty="0"/>
                        <a:t> a system for keeping track of important dates</a:t>
                      </a:r>
                      <a:r>
                        <a:rPr lang="en-US" sz="1600" baseline="0" dirty="0"/>
                        <a:t> and tests.</a:t>
                      </a:r>
                      <a:endParaRPr lang="en-US" sz="16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 Student typically </a:t>
                      </a:r>
                      <a:r>
                        <a:rPr lang="en-US" sz="1600" baseline="0" dirty="0"/>
                        <a:t>has</a:t>
                      </a:r>
                      <a:r>
                        <a:rPr lang="en-US" sz="1600" dirty="0"/>
                        <a:t> all the supplies needed to complete assignments.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484791">
                <a:tc>
                  <a:txBody>
                    <a:bodyPr/>
                    <a:lstStyle/>
                    <a:p>
                      <a:r>
                        <a:rPr lang="en-US" sz="1600" dirty="0"/>
                        <a:t>10. Student </a:t>
                      </a:r>
                      <a:r>
                        <a:rPr lang="en-US" sz="1600" baseline="0" dirty="0"/>
                        <a:t>keeps</a:t>
                      </a:r>
                      <a:r>
                        <a:rPr lang="en-US" sz="1600" dirty="0"/>
                        <a:t> a general schedule that is</a:t>
                      </a:r>
                      <a:r>
                        <a:rPr lang="en-US" sz="1600" baseline="0" dirty="0"/>
                        <a:t> </a:t>
                      </a:r>
                      <a:r>
                        <a:rPr lang="en-US" sz="1600" dirty="0"/>
                        <a:t>followed</a:t>
                      </a:r>
                      <a:r>
                        <a:rPr lang="en-US" sz="1600" baseline="0" dirty="0"/>
                        <a:t> </a:t>
                      </a:r>
                      <a:r>
                        <a:rPr lang="en-US" sz="1600" dirty="0"/>
                        <a:t>each day and week.</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75136"/>
            <a:ext cx="7829564" cy="738664"/>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a:p>
            <a:pPr algn="ctr"/>
            <a:r>
              <a:rPr lang="en-US" dirty="0">
                <a:latin typeface="Arial"/>
                <a:cs typeface="Arial"/>
              </a:rPr>
              <a:t>Organization and Study Skills</a:t>
            </a:r>
          </a:p>
        </p:txBody>
      </p:sp>
      <p:sp>
        <p:nvSpPr>
          <p:cNvPr id="11" name="TextBox 10">
            <a:extLst>
              <a:ext uri="{FF2B5EF4-FFF2-40B4-BE49-F238E27FC236}">
                <a16:creationId xmlns:a16="http://schemas.microsoft.com/office/drawing/2014/main" id="{0349C139-B14F-E349-8B7E-F6086A0D52F8}"/>
              </a:ext>
            </a:extLst>
          </p:cNvPr>
          <p:cNvSpPr txBox="1"/>
          <p:nvPr/>
        </p:nvSpPr>
        <p:spPr>
          <a:xfrm>
            <a:off x="-1" y="769764"/>
            <a:ext cx="7466939"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a:t>
            </a:r>
          </a:p>
        </p:txBody>
      </p:sp>
    </p:spTree>
    <p:extLst>
      <p:ext uri="{BB962C8B-B14F-4D97-AF65-F5344CB8AC3E}">
        <p14:creationId xmlns:p14="http://schemas.microsoft.com/office/powerpoint/2010/main" val="3168447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5649" y="137756"/>
            <a:ext cx="1261884" cy="1015663"/>
          </a:xfrm>
          <a:prstGeom prst="rect">
            <a:avLst/>
          </a:prstGeom>
          <a:noFill/>
          <a:ln>
            <a:solidFill>
              <a:schemeClr val="tx1"/>
            </a:solidFill>
          </a:ln>
        </p:spPr>
        <p:txBody>
          <a:bodyPr wrap="none" rtlCol="0">
            <a:spAutoFit/>
          </a:bodyPr>
          <a:lstStyle/>
          <a:p>
            <a:pPr algn="ctr"/>
            <a:r>
              <a:rPr lang="en-US" sz="1200" b="1" dirty="0">
                <a:latin typeface="Arial"/>
                <a:cs typeface="Arial"/>
              </a:rPr>
              <a:t>Rating Scale:</a:t>
            </a:r>
          </a:p>
          <a:p>
            <a:r>
              <a:rPr lang="en-US" sz="1200" i="1" dirty="0">
                <a:latin typeface="Arial"/>
                <a:cs typeface="Arial"/>
              </a:rPr>
              <a:t>1  Always False</a:t>
            </a:r>
            <a:br>
              <a:rPr lang="en-US" sz="1200" i="1" dirty="0">
                <a:latin typeface="Arial"/>
                <a:cs typeface="Arial"/>
              </a:rPr>
            </a:br>
            <a:r>
              <a:rPr lang="en-US" sz="1200" i="1" dirty="0">
                <a:latin typeface="Arial"/>
                <a:cs typeface="Arial"/>
              </a:rPr>
              <a:t>2   Mostly False</a:t>
            </a:r>
          </a:p>
          <a:p>
            <a:r>
              <a:rPr lang="en-US" sz="1200" i="1" dirty="0">
                <a:latin typeface="Arial"/>
                <a:cs typeface="Arial"/>
              </a:rPr>
              <a:t>3.  Mostly True</a:t>
            </a:r>
          </a:p>
          <a:p>
            <a:r>
              <a:rPr lang="en-US" sz="1200" i="1" dirty="0">
                <a:latin typeface="Arial"/>
                <a:cs typeface="Arial"/>
              </a:rPr>
              <a:t>4.  Always True</a:t>
            </a:r>
          </a:p>
        </p:txBody>
      </p:sp>
      <p:sp>
        <p:nvSpPr>
          <p:cNvPr id="10" name="TextBox 9"/>
          <p:cNvSpPr txBox="1"/>
          <p:nvPr/>
        </p:nvSpPr>
        <p:spPr>
          <a:xfrm rot="16200000">
            <a:off x="8435609" y="514915"/>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graphicFrame>
        <p:nvGraphicFramePr>
          <p:cNvPr id="2" name="Table 2">
            <a:extLst>
              <a:ext uri="{FF2B5EF4-FFF2-40B4-BE49-F238E27FC236}">
                <a16:creationId xmlns:a16="http://schemas.microsoft.com/office/drawing/2014/main" id="{F52DF562-6087-A046-809A-88369426C60F}"/>
              </a:ext>
            </a:extLst>
          </p:cNvPr>
          <p:cNvGraphicFramePr>
            <a:graphicFrameLocks noGrp="1"/>
          </p:cNvGraphicFramePr>
          <p:nvPr>
            <p:extLst>
              <p:ext uri="{D42A27DB-BD31-4B8C-83A1-F6EECF244321}">
                <p14:modId xmlns:p14="http://schemas.microsoft.com/office/powerpoint/2010/main" val="717097802"/>
              </p:ext>
            </p:extLst>
          </p:nvPr>
        </p:nvGraphicFramePr>
        <p:xfrm>
          <a:off x="73573" y="1250377"/>
          <a:ext cx="8996854" cy="5428674"/>
        </p:xfrm>
        <a:graphic>
          <a:graphicData uri="http://schemas.openxmlformats.org/drawingml/2006/table">
            <a:tbl>
              <a:tblPr firstRow="1" bandRow="1">
                <a:tableStyleId>{D7AC3CCA-C797-4891-BE02-D94E43425B78}</a:tableStyleId>
              </a:tblPr>
              <a:tblGrid>
                <a:gridCol w="6568966">
                  <a:extLst>
                    <a:ext uri="{9D8B030D-6E8A-4147-A177-3AD203B41FA5}">
                      <a16:colId xmlns:a16="http://schemas.microsoft.com/office/drawing/2014/main" val="1304917623"/>
                    </a:ext>
                  </a:extLst>
                </a:gridCol>
                <a:gridCol w="845133">
                  <a:extLst>
                    <a:ext uri="{9D8B030D-6E8A-4147-A177-3AD203B41FA5}">
                      <a16:colId xmlns:a16="http://schemas.microsoft.com/office/drawing/2014/main" val="1612481595"/>
                    </a:ext>
                  </a:extLst>
                </a:gridCol>
                <a:gridCol w="843709">
                  <a:extLst>
                    <a:ext uri="{9D8B030D-6E8A-4147-A177-3AD203B41FA5}">
                      <a16:colId xmlns:a16="http://schemas.microsoft.com/office/drawing/2014/main" val="846831067"/>
                    </a:ext>
                  </a:extLst>
                </a:gridCol>
                <a:gridCol w="739046">
                  <a:extLst>
                    <a:ext uri="{9D8B030D-6E8A-4147-A177-3AD203B41FA5}">
                      <a16:colId xmlns:a16="http://schemas.microsoft.com/office/drawing/2014/main" val="3060664412"/>
                    </a:ext>
                  </a:extLst>
                </a:gridCol>
              </a:tblGrid>
              <a:tr h="213280">
                <a:tc>
                  <a:txBody>
                    <a:bodyPr/>
                    <a:lstStyle/>
                    <a:p>
                      <a:r>
                        <a:rPr lang="en-US" sz="1800" dirty="0"/>
                        <a:t>How Student      : </a:t>
                      </a:r>
                    </a:p>
                  </a:txBody>
                  <a:tcPr/>
                </a:tc>
                <a:tc>
                  <a:txBody>
                    <a:bodyPr/>
                    <a:lstStyle/>
                    <a:p>
                      <a:r>
                        <a:rPr lang="en-US" sz="1800" dirty="0"/>
                        <a:t>Date:</a:t>
                      </a:r>
                    </a:p>
                  </a:txBody>
                  <a:tcPr/>
                </a:tc>
                <a:tc>
                  <a:txBody>
                    <a:bodyPr/>
                    <a:lstStyle/>
                    <a:p>
                      <a:r>
                        <a:rPr lang="en-US" sz="1800" dirty="0"/>
                        <a:t>Date:</a:t>
                      </a:r>
                    </a:p>
                  </a:txBody>
                  <a:tcPr/>
                </a:tc>
                <a:tc>
                  <a:txBody>
                    <a:bodyPr/>
                    <a:lstStyle/>
                    <a:p>
                      <a:r>
                        <a:rPr lang="en-US" sz="1800" dirty="0"/>
                        <a:t>Date:</a:t>
                      </a:r>
                    </a:p>
                  </a:txBody>
                  <a:tcPr/>
                </a:tc>
                <a:extLst>
                  <a:ext uri="{0D108BD9-81ED-4DB2-BD59-A6C34878D82A}">
                    <a16:rowId xmlns:a16="http://schemas.microsoft.com/office/drawing/2014/main" val="2100206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1. </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303588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2.</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94947587"/>
                  </a:ext>
                </a:extLst>
              </a:tr>
              <a:tr h="484791">
                <a:tc>
                  <a:txBody>
                    <a:bodyPr/>
                    <a:lstStyle/>
                    <a:p>
                      <a:r>
                        <a:rPr lang="en-US" sz="1600" dirty="0"/>
                        <a:t>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1163095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4.</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0606"/>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6464105"/>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6.</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74687"/>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7.</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1380160"/>
                  </a:ext>
                </a:extLst>
              </a:tr>
              <a:tr h="48479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8.</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977069"/>
                  </a:ext>
                </a:extLst>
              </a:tr>
              <a:tr h="563161">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dirty="0"/>
                        <a:t>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90466237"/>
                  </a:ext>
                </a:extLst>
              </a:tr>
              <a:tr h="621425">
                <a:tc>
                  <a:txBody>
                    <a:bodyPr/>
                    <a:lstStyle/>
                    <a:p>
                      <a:r>
                        <a:rPr lang="en-US" sz="1600" dirty="0"/>
                        <a:t>10.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8351979"/>
                  </a:ext>
                </a:extLst>
              </a:tr>
            </a:tbl>
          </a:graphicData>
        </a:graphic>
      </p:graphicFrame>
      <p:sp>
        <p:nvSpPr>
          <p:cNvPr id="8" name="TextBox 7">
            <a:extLst>
              <a:ext uri="{FF2B5EF4-FFF2-40B4-BE49-F238E27FC236}">
                <a16:creationId xmlns:a16="http://schemas.microsoft.com/office/drawing/2014/main" id="{C32CB0F7-3460-9246-ACA4-255AAED0A635}"/>
              </a:ext>
            </a:extLst>
          </p:cNvPr>
          <p:cNvSpPr txBox="1"/>
          <p:nvPr/>
        </p:nvSpPr>
        <p:spPr>
          <a:xfrm>
            <a:off x="0" y="88892"/>
            <a:ext cx="7829564" cy="461665"/>
          </a:xfrm>
          <a:prstGeom prst="rect">
            <a:avLst/>
          </a:prstGeom>
          <a:noFill/>
        </p:spPr>
        <p:txBody>
          <a:bodyPr wrap="square" rtlCol="0">
            <a:spAutoFit/>
          </a:bodyPr>
          <a:lstStyle/>
          <a:p>
            <a:pPr algn="ctr"/>
            <a:r>
              <a:rPr lang="en-US" sz="2400" b="1" dirty="0">
                <a:latin typeface="Arial"/>
                <a:cs typeface="Arial"/>
              </a:rPr>
              <a:t>Rating </a:t>
            </a:r>
            <a:r>
              <a:rPr lang="en-US" sz="2400" b="1" i="1" dirty="0">
                <a:latin typeface="Arial"/>
                <a:cs typeface="Arial"/>
              </a:rPr>
              <a:t>of  </a:t>
            </a:r>
            <a:r>
              <a:rPr lang="en-US" sz="2400" b="1" dirty="0">
                <a:latin typeface="Arial"/>
                <a:cs typeface="Arial"/>
              </a:rPr>
              <a:t>Social Communication:</a:t>
            </a:r>
          </a:p>
        </p:txBody>
      </p:sp>
      <p:sp>
        <p:nvSpPr>
          <p:cNvPr id="11" name="TextBox 10">
            <a:extLst>
              <a:ext uri="{FF2B5EF4-FFF2-40B4-BE49-F238E27FC236}">
                <a16:creationId xmlns:a16="http://schemas.microsoft.com/office/drawing/2014/main" id="{0349C139-B14F-E349-8B7E-F6086A0D52F8}"/>
              </a:ext>
            </a:extLst>
          </p:cNvPr>
          <p:cNvSpPr txBox="1"/>
          <p:nvPr/>
        </p:nvSpPr>
        <p:spPr>
          <a:xfrm>
            <a:off x="73573" y="679063"/>
            <a:ext cx="7462344" cy="523220"/>
          </a:xfrm>
          <a:prstGeom prst="rect">
            <a:avLst/>
          </a:prstGeom>
          <a:noFill/>
        </p:spPr>
        <p:txBody>
          <a:bodyPr wrap="square" rtlCol="0">
            <a:spAutoFit/>
          </a:bodyPr>
          <a:lstStyle/>
          <a:p>
            <a:r>
              <a:rPr lang="en-US" sz="1400" dirty="0"/>
              <a:t>Name of Student:  _____________________</a:t>
            </a:r>
          </a:p>
          <a:p>
            <a:r>
              <a:rPr lang="en-US" sz="1400" dirty="0"/>
              <a:t>Date Completed:         __________________            Rater’s Name:  _________________________  </a:t>
            </a:r>
          </a:p>
        </p:txBody>
      </p:sp>
    </p:spTree>
    <p:extLst>
      <p:ext uri="{BB962C8B-B14F-4D97-AF65-F5344CB8AC3E}">
        <p14:creationId xmlns:p14="http://schemas.microsoft.com/office/powerpoint/2010/main" val="300574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62" y="193256"/>
            <a:ext cx="9017876"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“conversation skills” </a:t>
            </a:r>
            <a:r>
              <a:rPr lang="en-US" sz="2400" b="1" dirty="0">
                <a:latin typeface="+mj-lt"/>
                <a:ea typeface="AGSORRYNOTSORRY" panose="02000603000000000000" pitchFamily="2" charset="0"/>
                <a:cs typeface="Arial"/>
              </a:rPr>
              <a:t>scale</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conversation skills,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50129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94593" y="4009685"/>
            <a:ext cx="8954814"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a:t>
            </a:r>
            <a:endParaRPr lang="en-US" sz="1600" dirty="0">
              <a:solidFill>
                <a:srgbClr val="000000"/>
              </a:solidFill>
              <a:latin typeface="Calibri" panose="020F0502020204030204" pitchFamily="34" charset="0"/>
            </a:endParaRP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Talking to other people seems enjoyable to the student. </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Student uses multiple ways to start conversations with others.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 asks friends</a:t>
            </a:r>
            <a:r>
              <a:rPr lang="en-US" sz="1600" b="0" i="0" u="none" strike="noStrike" kern="1200" baseline="0" dirty="0">
                <a:solidFill>
                  <a:srgbClr val="000000"/>
                </a:solidFill>
                <a:effectLst/>
                <a:latin typeface="Calibri" panose="020F0502020204030204" pitchFamily="34" charset="0"/>
              </a:rPr>
              <a:t> about their interests even though they are different from those of the student.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allows people a turn to</a:t>
            </a:r>
            <a:r>
              <a:rPr lang="en-US" sz="1600" b="0" i="0" u="none" strike="noStrike" kern="1200" baseline="0" dirty="0">
                <a:solidFill>
                  <a:srgbClr val="000000"/>
                </a:solidFill>
                <a:effectLst/>
                <a:latin typeface="Calibri" panose="020F0502020204030204" pitchFamily="34" charset="0"/>
              </a:rPr>
              <a:t> talk in a conversation without interrupting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 usually knows what to say in a conversation.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 seems to understand</a:t>
            </a:r>
            <a:r>
              <a:rPr lang="en-US" sz="1600" b="0" i="0" u="none" strike="noStrike" kern="1200" baseline="0" dirty="0">
                <a:solidFill>
                  <a:srgbClr val="000000"/>
                </a:solidFill>
                <a:effectLst/>
                <a:latin typeface="Calibri" panose="020F0502020204030204" pitchFamily="34" charset="0"/>
              </a:rPr>
              <a:t> the rules &amp; skills involved in having conversations with other people. </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uses multiple ways</a:t>
            </a:r>
            <a:r>
              <a:rPr lang="en-US" sz="1600" b="0" i="0" u="none" strike="noStrike" kern="1200" baseline="0" dirty="0">
                <a:solidFill>
                  <a:srgbClr val="000000"/>
                </a:solidFill>
                <a:effectLst/>
                <a:latin typeface="Calibri" panose="020F0502020204030204" pitchFamily="34" charset="0"/>
              </a:rPr>
              <a:t> (questions, compliments, comments) to </a:t>
            </a:r>
            <a:r>
              <a:rPr lang="en-US" sz="1600" b="0" i="1" u="none" strike="noStrike" kern="1200" baseline="0" dirty="0">
                <a:solidFill>
                  <a:srgbClr val="000000"/>
                </a:solidFill>
                <a:effectLst/>
                <a:latin typeface="Calibri" panose="020F0502020204030204" pitchFamily="34" charset="0"/>
              </a:rPr>
              <a:t>maintain</a:t>
            </a:r>
            <a:r>
              <a:rPr lang="en-US" sz="1600" b="0" i="0" u="none" strike="noStrike" kern="1200" baseline="0" dirty="0">
                <a:solidFill>
                  <a:srgbClr val="000000"/>
                </a:solidFill>
                <a:effectLst/>
                <a:latin typeface="Calibri" panose="020F0502020204030204" pitchFamily="34" charset="0"/>
              </a:rPr>
              <a:t> conversations.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Student seems comfortable joining an existing conversation that others are having.</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initiates greetings and closes conversations (</a:t>
            </a:r>
            <a:r>
              <a:rPr lang="en-US" sz="1600" b="0" i="1" u="none" strike="noStrike" kern="1200" dirty="0">
                <a:solidFill>
                  <a:srgbClr val="000000"/>
                </a:solidFill>
                <a:effectLst/>
                <a:latin typeface="Calibri" panose="020F0502020204030204" pitchFamily="34" charset="0"/>
              </a:rPr>
              <a:t>see you later</a:t>
            </a:r>
            <a:r>
              <a:rPr lang="en-US" sz="1600" b="0" i="0" u="none" strike="noStrike" kern="1200" dirty="0">
                <a:solidFill>
                  <a:srgbClr val="000000"/>
                </a:solidFill>
                <a:effectLst/>
                <a:latin typeface="Calibri" panose="020F0502020204030204" pitchFamily="34" charset="0"/>
              </a:rPr>
              <a:t>) with other people.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Student’s conversations with others typically have an even, or close to even, (50/50)</a:t>
            </a:r>
            <a:r>
              <a:rPr lang="en-US" sz="1600" b="0" i="0" u="none" strike="noStrike" kern="1200" baseline="0" dirty="0">
                <a:solidFill>
                  <a:srgbClr val="000000"/>
                </a:solidFill>
                <a:effectLst/>
                <a:latin typeface="Calibri" panose="020F0502020204030204" pitchFamily="34" charset="0"/>
              </a:rPr>
              <a:t> number of turns. </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54790" y="256480"/>
            <a:ext cx="1660635" cy="646331"/>
          </a:xfrm>
          <a:prstGeom prst="rect">
            <a:avLst/>
          </a:prstGeom>
          <a:noFill/>
        </p:spPr>
        <p:txBody>
          <a:bodyPr wrap="square" rtlCol="0">
            <a:spAutoFit/>
          </a:bodyPr>
          <a:lstStyle/>
          <a:p>
            <a:pPr algn="ctr"/>
            <a:r>
              <a:rPr lang="en-US" b="1" i="1" dirty="0">
                <a:solidFill>
                  <a:schemeClr val="bg1">
                    <a:lumMod val="50000"/>
                  </a:schemeClr>
                </a:solidFill>
              </a:rPr>
              <a:t>Parent or </a:t>
            </a:r>
          </a:p>
          <a:p>
            <a:pPr algn="ctr"/>
            <a:r>
              <a:rPr lang="en-US" b="1" i="1" dirty="0">
                <a:solidFill>
                  <a:schemeClr val="bg1">
                    <a:lumMod val="50000"/>
                  </a:schemeClr>
                </a:solidFill>
              </a:rPr>
              <a:t>Teacher Rating</a:t>
            </a:r>
          </a:p>
        </p:txBody>
      </p:sp>
    </p:spTree>
    <p:extLst>
      <p:ext uri="{BB962C8B-B14F-4D97-AF65-F5344CB8AC3E}">
        <p14:creationId xmlns:p14="http://schemas.microsoft.com/office/powerpoint/2010/main" val="215499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62" y="193256"/>
            <a:ext cx="9017876"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“friendship skills” </a:t>
            </a:r>
            <a:r>
              <a:rPr lang="en-US" sz="2400" b="1" dirty="0">
                <a:latin typeface="+mj-lt"/>
                <a:ea typeface="AGSORRYNOTSORRY" panose="02000603000000000000" pitchFamily="2" charset="0"/>
                <a:cs typeface="Arial"/>
              </a:rPr>
              <a:t>scale</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friendship skills,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4057233"/>
            <a:ext cx="8954814"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Student seems adept at making and keeping friends.</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Student seems comfortable with the number of friends they have.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 is successful at resolving conflicts with friends.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compromises when they have a disagreement with others.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 apologizes when they hurt a friend’s feelings.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 is a good sport when they lose a game.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seems to understand how to be a good friend.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Other people show interest in being friends with the student</a:t>
            </a:r>
            <a:r>
              <a:rPr lang="en-US" sz="1600" b="0" i="0" u="none" strike="noStrike" kern="1200" baseline="0" dirty="0">
                <a:solidFill>
                  <a:srgbClr val="000000"/>
                </a:solidFill>
                <a:effectLst/>
                <a:latin typeface="Calibri" panose="020F0502020204030204" pitchFamily="34" charset="0"/>
              </a:rPr>
              <a: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seems happy for others when they succeed.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 shows interest (</a:t>
            </a:r>
            <a:r>
              <a:rPr lang="en-US" sz="1600" b="0" i="1" u="none" strike="noStrike" kern="1200" dirty="0">
                <a:solidFill>
                  <a:srgbClr val="000000"/>
                </a:solidFill>
                <a:effectLst/>
                <a:latin typeface="Calibri" panose="020F0502020204030204" pitchFamily="34" charset="0"/>
              </a:rPr>
              <a:t>smiles,</a:t>
            </a:r>
            <a:r>
              <a:rPr lang="en-US" sz="1600" b="0" i="1" u="none" strike="noStrike" kern="1200" baseline="0" dirty="0">
                <a:solidFill>
                  <a:srgbClr val="000000"/>
                </a:solidFill>
                <a:effectLst/>
                <a:latin typeface="Calibri" panose="020F0502020204030204" pitchFamily="34" charset="0"/>
              </a:rPr>
              <a:t> nods</a:t>
            </a:r>
            <a:r>
              <a:rPr lang="en-US" sz="1600" b="0" i="0" u="none" strike="noStrike" kern="1200" baseline="0" dirty="0">
                <a:solidFill>
                  <a:srgbClr val="000000"/>
                </a:solidFill>
                <a:effectLst/>
                <a:latin typeface="Calibri" panose="020F0502020204030204" pitchFamily="34" charset="0"/>
              </a:rPr>
              <a:t>) when friends are talking to them.</a:t>
            </a:r>
            <a:endParaRPr lang="en-US" sz="1600" i="0" u="none" strike="noStrike" kern="120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37056" y="200857"/>
            <a:ext cx="1660635" cy="584775"/>
          </a:xfrm>
          <a:prstGeom prst="rect">
            <a:avLst/>
          </a:prstGeom>
          <a:noFill/>
        </p:spPr>
        <p:txBody>
          <a:bodyPr wrap="square" rtlCol="0">
            <a:spAutoFit/>
          </a:bodyPr>
          <a:lstStyle/>
          <a:p>
            <a:pPr algn="ctr"/>
            <a:r>
              <a:rPr lang="en-US" sz="1600" b="1" i="1" dirty="0">
                <a:solidFill>
                  <a:schemeClr val="bg1">
                    <a:lumMod val="50000"/>
                  </a:schemeClr>
                </a:solidFill>
              </a:rPr>
              <a:t>Parent or </a:t>
            </a:r>
          </a:p>
          <a:p>
            <a:pPr algn="ctr"/>
            <a:r>
              <a:rPr lang="en-US" sz="1600" b="1" i="1" dirty="0">
                <a:solidFill>
                  <a:schemeClr val="bg1">
                    <a:lumMod val="50000"/>
                  </a:schemeClr>
                </a:solidFill>
              </a:rPr>
              <a:t>Teacher Rating</a:t>
            </a:r>
          </a:p>
        </p:txBody>
      </p:sp>
    </p:spTree>
    <p:extLst>
      <p:ext uri="{BB962C8B-B14F-4D97-AF65-F5344CB8AC3E}">
        <p14:creationId xmlns:p14="http://schemas.microsoft.com/office/powerpoint/2010/main" val="3346737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62" y="88152"/>
            <a:ext cx="9017876"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“understanding perspectives and social cues” </a:t>
            </a:r>
            <a:r>
              <a:rPr lang="en-US" sz="2400" b="1" dirty="0">
                <a:latin typeface="+mj-lt"/>
                <a:ea typeface="AGSORRYNOTSORRY" panose="02000603000000000000" pitchFamily="2" charset="0"/>
                <a:cs typeface="Arial"/>
              </a:rPr>
              <a:t>scale</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understanding perspectives and social cues,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94593" y="3956050"/>
            <a:ext cx="8954814"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a:t>
            </a:r>
            <a:endParaRPr lang="en-US" sz="1600" dirty="0">
              <a:solidFill>
                <a:srgbClr val="000000"/>
              </a:solidFill>
              <a:latin typeface="Calibri" panose="020F0502020204030204" pitchFamily="34" charset="0"/>
            </a:endParaRP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Student seems to easily understand the</a:t>
            </a:r>
            <a:r>
              <a:rPr lang="en-US" sz="1600" i="0" u="none" strike="noStrike" kern="1200" baseline="0" dirty="0">
                <a:solidFill>
                  <a:srgbClr val="000000"/>
                </a:solidFill>
                <a:effectLst/>
                <a:latin typeface="Calibri" panose="020F0502020204030204" pitchFamily="34" charset="0"/>
              </a:rPr>
              <a:t> perspective of another person.</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Student seems to be able to tell how someone feels by watching their face and body.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 can easily identify how someone feels by</a:t>
            </a:r>
            <a:r>
              <a:rPr lang="en-US" sz="1600" b="0" i="1" u="none" strike="noStrike" kern="1200" dirty="0">
                <a:solidFill>
                  <a:srgbClr val="000000"/>
                </a:solidFill>
                <a:effectLst/>
                <a:latin typeface="Calibri" panose="020F0502020204030204" pitchFamily="34" charset="0"/>
              </a:rPr>
              <a:t> listening </a:t>
            </a:r>
            <a:r>
              <a:rPr lang="en-US" sz="1600" b="0" i="0" u="none" strike="noStrike" kern="1200" dirty="0">
                <a:solidFill>
                  <a:srgbClr val="000000"/>
                </a:solidFill>
                <a:effectLst/>
                <a:latin typeface="Calibri" panose="020F0502020204030204" pitchFamily="34" charset="0"/>
              </a:rPr>
              <a:t>to their tone of voice.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seems to easily detect sarcasm and understand jokes</a:t>
            </a:r>
            <a:r>
              <a:rPr lang="en-US" sz="1600" b="0" i="0" u="none" strike="noStrike" kern="1200" baseline="0" dirty="0">
                <a:solidFill>
                  <a:srgbClr val="000000"/>
                </a:solidFill>
                <a:effectLst/>
                <a:latin typeface="Calibri" panose="020F0502020204030204" pitchFamily="34" charset="0"/>
              </a:rPr>
              <a:t> made by others</a:t>
            </a:r>
            <a:r>
              <a:rPr lang="en-US" sz="1600" b="0" i="0" u="none" strike="noStrike" kern="1200" dirty="0">
                <a:solidFill>
                  <a:srgbClr val="000000"/>
                </a:solidFill>
                <a:effectLst/>
                <a:latin typeface="Calibri" panose="020F0502020204030204" pitchFamily="34" charset="0"/>
              </a:rPr>
              <a: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 understands and correctly interprets</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what is happening in social situations.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 understand when someone is being deceitful or “tricking”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knows when it’s okay and not okay to use sarcasm.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a:t>
            </a:r>
            <a:r>
              <a:rPr lang="en-US" sz="1600" b="0" i="0" u="none" strike="noStrike" kern="1200" baseline="0" dirty="0">
                <a:solidFill>
                  <a:srgbClr val="000000"/>
                </a:solidFill>
                <a:effectLst/>
                <a:latin typeface="Calibri" panose="020F0502020204030204" pitchFamily="34" charset="0"/>
              </a:rPr>
              <a:t>Student knows and accepts that two people can feel totally different about the same situation.</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changes</a:t>
            </a:r>
            <a:r>
              <a:rPr lang="en-US" sz="1600" b="0" i="0" u="none" strike="noStrike" kern="1200" baseline="0" dirty="0">
                <a:solidFill>
                  <a:srgbClr val="000000"/>
                </a:solidFill>
                <a:effectLst/>
                <a:latin typeface="Calibri" panose="020F0502020204030204" pitchFamily="34" charset="0"/>
              </a:rPr>
              <a:t> behavior based on how others are responding to their words and actions.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 appears to consider how their words and actions are perceived by others.</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152668" y="106264"/>
            <a:ext cx="1660635" cy="584775"/>
          </a:xfrm>
          <a:prstGeom prst="rect">
            <a:avLst/>
          </a:prstGeom>
          <a:noFill/>
        </p:spPr>
        <p:txBody>
          <a:bodyPr wrap="square" rtlCol="0">
            <a:spAutoFit/>
          </a:bodyPr>
          <a:lstStyle/>
          <a:p>
            <a:pPr algn="ctr"/>
            <a:r>
              <a:rPr lang="en-US" sz="1600" b="1" i="1" dirty="0">
                <a:solidFill>
                  <a:schemeClr val="bg1">
                    <a:lumMod val="50000"/>
                  </a:schemeClr>
                </a:solidFill>
              </a:rPr>
              <a:t>Parent or </a:t>
            </a:r>
          </a:p>
          <a:p>
            <a:pPr algn="ctr"/>
            <a:r>
              <a:rPr lang="en-US" sz="1600" b="1" i="1" dirty="0">
                <a:solidFill>
                  <a:schemeClr val="bg1">
                    <a:lumMod val="50000"/>
                  </a:schemeClr>
                </a:solidFill>
              </a:rPr>
              <a:t>Teacher Rating</a:t>
            </a:r>
          </a:p>
        </p:txBody>
      </p:sp>
    </p:spTree>
    <p:extLst>
      <p:ext uri="{BB962C8B-B14F-4D97-AF65-F5344CB8AC3E}">
        <p14:creationId xmlns:p14="http://schemas.microsoft.com/office/powerpoint/2010/main" val="3338004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5" y="101183"/>
            <a:ext cx="9017876"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“emotional regulation skills” </a:t>
            </a:r>
            <a:r>
              <a:rPr lang="en-US" sz="2400" b="1" dirty="0">
                <a:latin typeface="+mj-lt"/>
                <a:ea typeface="AGSORRYNOTSORRY" panose="02000603000000000000" pitchFamily="2" charset="0"/>
                <a:cs typeface="Arial"/>
              </a:rPr>
              <a:t>scale</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emotional regulation skills,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40848"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94593" y="3956050"/>
            <a:ext cx="8954814"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Student calms</a:t>
            </a:r>
            <a:r>
              <a:rPr lang="en-US" sz="1600" i="0" u="none" strike="noStrike" kern="1200" baseline="0" dirty="0">
                <a:solidFill>
                  <a:srgbClr val="000000"/>
                </a:solidFill>
                <a:effectLst/>
                <a:latin typeface="Calibri" panose="020F0502020204030204" pitchFamily="34" charset="0"/>
              </a:rPr>
              <a:t> themselves when they feel anxious or angry</a:t>
            </a:r>
            <a:r>
              <a:rPr lang="en-US" sz="1600" i="0" u="none" strike="noStrike" kern="1200" dirty="0">
                <a:solidFill>
                  <a:srgbClr val="000000"/>
                </a:solidFill>
                <a:effectLst/>
                <a:latin typeface="Calibri" panose="020F0502020204030204" pitchFamily="34" charset="0"/>
              </a:rPr>
              <a:t>.</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Student focuses on tasks that are not interesting to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 controls what they say and do when angry</a:t>
            </a:r>
            <a:r>
              <a:rPr lang="en-US" sz="1600" b="0" i="0" u="none" strike="noStrike" kern="1200" baseline="0" dirty="0">
                <a:solidFill>
                  <a:srgbClr val="000000"/>
                </a:solidFill>
                <a:effectLst/>
                <a:latin typeface="Calibri" panose="020F0502020204030204" pitchFamily="34" charset="0"/>
              </a:rPr>
              <a:t> or embarrassed.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is serious and/or silly in appropriate situations.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 considers the outcome of decisions</a:t>
            </a:r>
            <a:r>
              <a:rPr lang="en-US" sz="1600" b="0" i="0" u="none" strike="noStrike" kern="1200" baseline="0" dirty="0">
                <a:solidFill>
                  <a:srgbClr val="000000"/>
                </a:solidFill>
                <a:effectLst/>
                <a:latin typeface="Calibri" panose="020F0502020204030204" pitchFamily="34" charset="0"/>
              </a:rPr>
              <a:t> before acting on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 can be assertive with their viewpoint </a:t>
            </a:r>
            <a:r>
              <a:rPr lang="en-US" sz="1600" b="0" i="1" u="none" strike="noStrike" kern="1200" dirty="0">
                <a:solidFill>
                  <a:srgbClr val="000000"/>
                </a:solidFill>
                <a:effectLst/>
                <a:latin typeface="Calibri" panose="020F0502020204030204" pitchFamily="34" charset="0"/>
              </a:rPr>
              <a:t>without</a:t>
            </a:r>
            <a:r>
              <a:rPr lang="en-US" sz="1600" b="0" i="0" u="none" strike="noStrike" kern="1200" baseline="0" dirty="0">
                <a:solidFill>
                  <a:srgbClr val="000000"/>
                </a:solidFill>
                <a:effectLst/>
                <a:latin typeface="Calibri" panose="020F0502020204030204" pitchFamily="34" charset="0"/>
              </a:rPr>
              <a:t> being aggressive.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thinks about how others might feel about their words before saying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Student accepts constructive feedback from others without getting angry.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maintains</a:t>
            </a:r>
            <a:r>
              <a:rPr lang="en-US" sz="1600" b="0" i="0" u="none" strike="noStrike" kern="1200" baseline="0" dirty="0">
                <a:solidFill>
                  <a:srgbClr val="000000"/>
                </a:solidFill>
                <a:effectLst/>
                <a:latin typeface="Calibri" panose="020F0502020204030204" pitchFamily="34" charset="0"/>
              </a:rPr>
              <a:t> appropriate personal space boundaries around other people.</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 can say “</a:t>
            </a:r>
            <a:r>
              <a:rPr lang="en-US" sz="1600" b="0" i="1" u="none" strike="noStrike" kern="1200" dirty="0">
                <a:solidFill>
                  <a:srgbClr val="000000"/>
                </a:solidFill>
                <a:effectLst/>
                <a:latin typeface="Calibri" panose="020F0502020204030204" pitchFamily="34" charset="0"/>
              </a:rPr>
              <a:t>no</a:t>
            </a:r>
            <a:r>
              <a:rPr lang="en-US" sz="1600" b="0" i="0" u="none" strike="noStrike" kern="1200" dirty="0">
                <a:solidFill>
                  <a:srgbClr val="000000"/>
                </a:solidFill>
                <a:effectLst/>
                <a:latin typeface="Calibri" panose="020F0502020204030204" pitchFamily="34" charset="0"/>
              </a:rPr>
              <a:t>” when something is unsafe for them.</a:t>
            </a:r>
            <a:endParaRPr lang="en-US" sz="1600" i="0" u="none" strike="noStrike" kern="120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58075" y="200856"/>
            <a:ext cx="1660635" cy="584775"/>
          </a:xfrm>
          <a:prstGeom prst="rect">
            <a:avLst/>
          </a:prstGeom>
          <a:noFill/>
        </p:spPr>
        <p:txBody>
          <a:bodyPr wrap="square" rtlCol="0">
            <a:spAutoFit/>
          </a:bodyPr>
          <a:lstStyle/>
          <a:p>
            <a:pPr algn="ctr"/>
            <a:r>
              <a:rPr lang="en-US" sz="1600" b="1" i="1" dirty="0">
                <a:solidFill>
                  <a:schemeClr val="bg1">
                    <a:lumMod val="50000"/>
                  </a:schemeClr>
                </a:solidFill>
              </a:rPr>
              <a:t>Parent or </a:t>
            </a:r>
          </a:p>
          <a:p>
            <a:pPr algn="ctr"/>
            <a:r>
              <a:rPr lang="en-US" sz="1600" b="1" i="1" dirty="0">
                <a:solidFill>
                  <a:schemeClr val="bg1">
                    <a:lumMod val="50000"/>
                  </a:schemeClr>
                </a:solidFill>
              </a:rPr>
              <a:t>Teacher Rating</a:t>
            </a:r>
          </a:p>
        </p:txBody>
      </p:sp>
    </p:spTree>
    <p:extLst>
      <p:ext uri="{BB962C8B-B14F-4D97-AF65-F5344CB8AC3E}">
        <p14:creationId xmlns:p14="http://schemas.microsoft.com/office/powerpoint/2010/main" val="397723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15" y="101183"/>
            <a:ext cx="9017876"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“expression of nonverbal communication skills” </a:t>
            </a:r>
            <a:r>
              <a:rPr lang="en-US" sz="2400" b="1" dirty="0">
                <a:latin typeface="+mj-lt"/>
                <a:ea typeface="AGSORRYNOTSORRY" panose="02000603000000000000" pitchFamily="2" charset="0"/>
                <a:cs typeface="Arial"/>
              </a:rPr>
              <a:t>scale</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expression of nonverbal communication skills,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85545" y="6233665"/>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10377" y="3888342"/>
            <a:ext cx="8954814"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1. Student looks</a:t>
            </a:r>
            <a:r>
              <a:rPr lang="en-US" sz="1600" i="0" u="none" strike="noStrike" kern="1200" baseline="0" dirty="0">
                <a:solidFill>
                  <a:srgbClr val="000000"/>
                </a:solidFill>
                <a:effectLst/>
                <a:latin typeface="Calibri" panose="020F0502020204030204" pitchFamily="34" charset="0"/>
              </a:rPr>
              <a:t> at others when talking with them</a:t>
            </a:r>
            <a:r>
              <a:rPr lang="en-US" sz="1600" i="0" u="none" strike="noStrike" kern="1200" dirty="0">
                <a:solidFill>
                  <a:srgbClr val="000000"/>
                </a:solidFill>
                <a:effectLst/>
                <a:latin typeface="Calibri" panose="020F0502020204030204" pitchFamily="34" charset="0"/>
              </a:rPr>
              <a:t>.</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 Student uses</a:t>
            </a:r>
            <a:r>
              <a:rPr lang="en-US" sz="1600" b="0" i="0" u="none" strike="noStrike" kern="1200" baseline="0" dirty="0">
                <a:solidFill>
                  <a:srgbClr val="000000"/>
                </a:solidFill>
                <a:effectLst/>
                <a:latin typeface="Calibri" panose="020F0502020204030204" pitchFamily="34" charset="0"/>
              </a:rPr>
              <a:t> appropriate volume in all settings. </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 changes tone of voice to communicate different feelings.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sits or stands up straight and face others when</a:t>
            </a:r>
            <a:r>
              <a:rPr lang="en-US" sz="1600" b="0" i="0" u="none" strike="noStrike" kern="1200" baseline="0" dirty="0">
                <a:solidFill>
                  <a:srgbClr val="000000"/>
                </a:solidFill>
                <a:effectLst/>
                <a:latin typeface="Calibri" panose="020F0502020204030204" pitchFamily="34" charset="0"/>
              </a:rPr>
              <a:t> talking to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 maintains</a:t>
            </a:r>
            <a:r>
              <a:rPr lang="en-US" sz="1600" b="0" i="0" u="none" strike="noStrike" kern="1200" baseline="0" dirty="0">
                <a:solidFill>
                  <a:srgbClr val="000000"/>
                </a:solidFill>
                <a:effectLst/>
                <a:latin typeface="Calibri" panose="020F0502020204030204" pitchFamily="34" charset="0"/>
              </a:rPr>
              <a:t> appropriate distance from others while talking with them.</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Student’s facial expressions and body</a:t>
            </a:r>
            <a:r>
              <a:rPr lang="en-US" sz="1600" b="0" i="0" u="none" strike="noStrike" kern="1200" baseline="0" dirty="0">
                <a:solidFill>
                  <a:srgbClr val="000000"/>
                </a:solidFill>
                <a:effectLst/>
                <a:latin typeface="Calibri" panose="020F0502020204030204" pitchFamily="34" charset="0"/>
              </a:rPr>
              <a:t> language match what they are saying.</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shakes someone’s hand if it is offered.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Student uses sarcasm only in appropriate and/or informal situations.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uses appropriate</a:t>
            </a:r>
            <a:r>
              <a:rPr lang="en-US" sz="1600" b="0" i="0" u="none" strike="noStrike" kern="1200" baseline="0" dirty="0">
                <a:solidFill>
                  <a:srgbClr val="000000"/>
                </a:solidFill>
                <a:effectLst/>
                <a:latin typeface="Calibri" panose="020F0502020204030204" pitchFamily="34" charset="0"/>
              </a:rPr>
              <a:t> facial expressions (</a:t>
            </a:r>
            <a:r>
              <a:rPr lang="en-US" sz="1600" b="0" i="1" u="none" strike="noStrike" kern="1200" baseline="0" dirty="0">
                <a:solidFill>
                  <a:srgbClr val="000000"/>
                </a:solidFill>
                <a:effectLst/>
                <a:latin typeface="Calibri" panose="020F0502020204030204" pitchFamily="34" charset="0"/>
              </a:rPr>
              <a:t>no</a:t>
            </a:r>
            <a:r>
              <a:rPr lang="en-US" sz="1600" b="0" i="0" u="none" strike="noStrike" kern="1200" baseline="0" dirty="0">
                <a:solidFill>
                  <a:srgbClr val="000000"/>
                </a:solidFill>
                <a:effectLst/>
                <a:latin typeface="Calibri" panose="020F0502020204030204" pitchFamily="34" charset="0"/>
              </a:rPr>
              <a:t> </a:t>
            </a:r>
            <a:r>
              <a:rPr lang="en-US" sz="1600" b="0" i="1" u="none" strike="noStrike" kern="1200" baseline="0" dirty="0">
                <a:solidFill>
                  <a:srgbClr val="000000"/>
                </a:solidFill>
                <a:effectLst/>
                <a:latin typeface="Calibri" panose="020F0502020204030204" pitchFamily="34" charset="0"/>
              </a:rPr>
              <a:t>eye rolling, smirking</a:t>
            </a:r>
            <a:r>
              <a:rPr lang="en-US" sz="1600" b="0" i="0" u="none" strike="noStrike" kern="1200" baseline="0" dirty="0">
                <a:solidFill>
                  <a:srgbClr val="000000"/>
                </a:solidFill>
                <a:effectLst/>
                <a:latin typeface="Calibri" panose="020F0502020204030204" pitchFamily="34" charset="0"/>
              </a:rPr>
              <a:t>) in formal (school/work) situations.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Student’s </a:t>
            </a:r>
            <a:r>
              <a:rPr lang="en-US" sz="1600" b="0" i="0" u="none" strike="noStrike" kern="1200" baseline="0" dirty="0">
                <a:solidFill>
                  <a:srgbClr val="000000"/>
                </a:solidFill>
                <a:effectLst/>
                <a:latin typeface="Calibri" panose="020F0502020204030204" pitchFamily="34" charset="0"/>
              </a:rPr>
              <a:t>clothing &amp; appearance are appropriate for school/work.</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178674" y="99289"/>
            <a:ext cx="1660635" cy="584775"/>
          </a:xfrm>
          <a:prstGeom prst="rect">
            <a:avLst/>
          </a:prstGeom>
          <a:noFill/>
        </p:spPr>
        <p:txBody>
          <a:bodyPr wrap="square" rtlCol="0">
            <a:spAutoFit/>
          </a:bodyPr>
          <a:lstStyle/>
          <a:p>
            <a:pPr algn="ctr"/>
            <a:r>
              <a:rPr lang="en-US" sz="1600" b="1" i="1" dirty="0">
                <a:solidFill>
                  <a:schemeClr val="bg1">
                    <a:lumMod val="50000"/>
                  </a:schemeClr>
                </a:solidFill>
              </a:rPr>
              <a:t>Parent or </a:t>
            </a:r>
          </a:p>
          <a:p>
            <a:pPr algn="ctr"/>
            <a:r>
              <a:rPr lang="en-US" sz="1600" b="1" i="1" dirty="0">
                <a:solidFill>
                  <a:schemeClr val="bg1">
                    <a:lumMod val="50000"/>
                  </a:schemeClr>
                </a:solidFill>
              </a:rPr>
              <a:t>Teacher Rating</a:t>
            </a:r>
          </a:p>
        </p:txBody>
      </p:sp>
    </p:spTree>
    <p:extLst>
      <p:ext uri="{BB962C8B-B14F-4D97-AF65-F5344CB8AC3E}">
        <p14:creationId xmlns:p14="http://schemas.microsoft.com/office/powerpoint/2010/main" val="75558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23972"/>
            <a:ext cx="9144000" cy="1274287"/>
          </a:xfrm>
          <a:prstGeom prst="rect">
            <a:avLst/>
          </a:prstGeom>
          <a:solidFill>
            <a:srgbClr val="FFFFFF"/>
          </a:solidFill>
          <a:ln w="28575" cmpd="sng">
            <a:solidFill>
              <a:schemeClr val="bg1">
                <a:lumMod val="6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75" dirty="0">
              <a:solidFill>
                <a:schemeClr val="tx1"/>
              </a:solidFill>
            </a:endParaRPr>
          </a:p>
        </p:txBody>
      </p:sp>
      <p:sp>
        <p:nvSpPr>
          <p:cNvPr id="36" name="Oval 35">
            <a:extLst>
              <a:ext uri="{FF2B5EF4-FFF2-40B4-BE49-F238E27FC236}">
                <a16:creationId xmlns:a16="http://schemas.microsoft.com/office/drawing/2014/main" id="{C7197EF4-F8DA-B245-AC80-2F3867A2ECCA}"/>
              </a:ext>
            </a:extLst>
          </p:cNvPr>
          <p:cNvSpPr/>
          <p:nvPr/>
        </p:nvSpPr>
        <p:spPr>
          <a:xfrm>
            <a:off x="1177250" y="1849904"/>
            <a:ext cx="1474289" cy="130979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2" name="Oval 21">
            <a:extLst>
              <a:ext uri="{FF2B5EF4-FFF2-40B4-BE49-F238E27FC236}">
                <a16:creationId xmlns:a16="http://schemas.microsoft.com/office/drawing/2014/main" id="{5629C77E-6242-0341-822A-DCB5CD7E9244}"/>
              </a:ext>
            </a:extLst>
          </p:cNvPr>
          <p:cNvSpPr/>
          <p:nvPr/>
        </p:nvSpPr>
        <p:spPr>
          <a:xfrm>
            <a:off x="799869" y="1211703"/>
            <a:ext cx="7493876" cy="5646297"/>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2" name="TextBox 11">
            <a:extLst>
              <a:ext uri="{FF2B5EF4-FFF2-40B4-BE49-F238E27FC236}">
                <a16:creationId xmlns:a16="http://schemas.microsoft.com/office/drawing/2014/main" id="{4AA13225-F69A-EF46-BABD-4B8C2169B3AE}"/>
              </a:ext>
            </a:extLst>
          </p:cNvPr>
          <p:cNvSpPr txBox="1"/>
          <p:nvPr/>
        </p:nvSpPr>
        <p:spPr>
          <a:xfrm>
            <a:off x="-25193" y="-41070"/>
            <a:ext cx="9144000" cy="1338828"/>
          </a:xfrm>
          <a:prstGeom prst="rect">
            <a:avLst/>
          </a:prstGeom>
          <a:noFill/>
        </p:spPr>
        <p:txBody>
          <a:bodyPr wrap="square" rtlCol="0">
            <a:spAutoFit/>
          </a:bodyPr>
          <a:lstStyle/>
          <a:p>
            <a:pPr algn="ctr"/>
            <a:r>
              <a:rPr lang="en-US" sz="4400" dirty="0">
                <a:solidFill>
                  <a:schemeClr val="accent2">
                    <a:lumMod val="75000"/>
                  </a:schemeClr>
                </a:solidFill>
                <a:latin typeface="AGSORRYNOTSORRY" panose="02000603000000000000" pitchFamily="2" charset="0"/>
                <a:ea typeface="AGSORRYNOTSORRY" panose="02000603000000000000" pitchFamily="2" charset="0"/>
                <a:cs typeface="Arial Black"/>
              </a:rPr>
              <a:t>Seven</a:t>
            </a:r>
            <a:r>
              <a:rPr lang="en-US" sz="4400" dirty="0">
                <a:solidFill>
                  <a:srgbClr val="0D0D0D"/>
                </a:solidFill>
                <a:latin typeface="Arial Black"/>
                <a:cs typeface="Arial Black"/>
              </a:rPr>
              <a:t> </a:t>
            </a:r>
            <a:r>
              <a:rPr lang="en-US" sz="4400" i="1" dirty="0">
                <a:solidFill>
                  <a:schemeClr val="bg1">
                    <a:lumMod val="50000"/>
                  </a:schemeClr>
                </a:solidFill>
                <a:latin typeface="AGRUNNINGLATEISMYCARDIO" panose="02000603000000000000" pitchFamily="2" charset="0"/>
                <a:ea typeface="AGRUNNINGLATEISMYCARDIO" panose="02000603000000000000" pitchFamily="2" charset="0"/>
                <a:cs typeface="Arial Black"/>
              </a:rPr>
              <a:t>Editable</a:t>
            </a:r>
            <a:r>
              <a:rPr lang="en-US" sz="4400" dirty="0">
                <a:solidFill>
                  <a:srgbClr val="0D0D0D"/>
                </a:solidFill>
                <a:latin typeface="AGRUNNINGLATEISMYCARDIO" panose="02000603000000000000" pitchFamily="2" charset="0"/>
                <a:ea typeface="AGRUNNINGLATEISMYCARDIO" panose="02000603000000000000" pitchFamily="2" charset="0"/>
                <a:cs typeface="Arial Black"/>
              </a:rPr>
              <a:t> </a:t>
            </a:r>
          </a:p>
          <a:p>
            <a:pPr algn="ctr"/>
            <a:r>
              <a:rPr lang="en-US" sz="3600" dirty="0">
                <a:solidFill>
                  <a:srgbClr val="0D0D0D"/>
                </a:solidFill>
                <a:latin typeface="AGSORRYNOTSORRY" panose="02000603000000000000" pitchFamily="2" charset="0"/>
                <a:ea typeface="AGSORRYNOTSORRY" panose="02000603000000000000" pitchFamily="2" charset="0"/>
                <a:cs typeface="Arial Black"/>
              </a:rPr>
              <a:t>Rating Scales &amp; report templates</a:t>
            </a:r>
          </a:p>
        </p:txBody>
      </p:sp>
      <p:sp>
        <p:nvSpPr>
          <p:cNvPr id="13" name="TextBox 12">
            <a:extLst>
              <a:ext uri="{FF2B5EF4-FFF2-40B4-BE49-F238E27FC236}">
                <a16:creationId xmlns:a16="http://schemas.microsoft.com/office/drawing/2014/main" id="{685CB4DA-D678-F24D-920E-36D3C64AA534}"/>
              </a:ext>
            </a:extLst>
          </p:cNvPr>
          <p:cNvSpPr txBox="1"/>
          <p:nvPr/>
        </p:nvSpPr>
        <p:spPr>
          <a:xfrm>
            <a:off x="1060007" y="1849904"/>
            <a:ext cx="6819679" cy="4154984"/>
          </a:xfrm>
          <a:prstGeom prst="rect">
            <a:avLst/>
          </a:prstGeom>
          <a:noFill/>
        </p:spPr>
        <p:txBody>
          <a:bodyPr wrap="square" rtlCol="0">
            <a:spAutoFit/>
          </a:bodyPr>
          <a:lstStyle/>
          <a:p>
            <a:pPr marL="428615" indent="-428615" algn="ctr">
              <a:buFont typeface="Arial" panose="020B0604020202020204" pitchFamily="34" charset="0"/>
              <a:buChar char="•"/>
            </a:pPr>
            <a:r>
              <a:rPr lang="en-US" sz="2800" dirty="0">
                <a:latin typeface="AGSORRYNOTSORRY" panose="02000603000000000000" pitchFamily="2" charset="0"/>
                <a:ea typeface="AGSORRYNOTSORRY" panose="02000603000000000000" pitchFamily="2" charset="0"/>
              </a:rPr>
              <a:t>Conversation Skills</a:t>
            </a:r>
          </a:p>
          <a:p>
            <a:pPr marL="428615" indent="-428615" algn="ctr">
              <a:buFont typeface="Arial" panose="020B0604020202020204" pitchFamily="34" charset="0"/>
              <a:buChar char="•"/>
            </a:pPr>
            <a:r>
              <a:rPr lang="en-US" sz="2800" dirty="0">
                <a:solidFill>
                  <a:schemeClr val="accent2">
                    <a:lumMod val="75000"/>
                  </a:schemeClr>
                </a:solidFill>
                <a:latin typeface="AGRUNNINGLATEISMYCARDIO" panose="02000603000000000000" pitchFamily="2" charset="0"/>
                <a:ea typeface="AGRUNNINGLATEISMYCARDIO" panose="02000603000000000000" pitchFamily="2" charset="0"/>
              </a:rPr>
              <a:t>Friendship Skills</a:t>
            </a:r>
          </a:p>
          <a:p>
            <a:pPr marL="428615" indent="-428615" algn="ctr">
              <a:buFont typeface="Arial" panose="020B0604020202020204" pitchFamily="34" charset="0"/>
              <a:buChar char="•"/>
            </a:pPr>
            <a:r>
              <a:rPr lang="en-US" sz="2800" dirty="0">
                <a:latin typeface="AGSORRYNOTSORRY" panose="02000603000000000000" pitchFamily="2" charset="0"/>
                <a:ea typeface="AGSORRYNOTSORRY" panose="02000603000000000000" pitchFamily="2" charset="0"/>
              </a:rPr>
              <a:t>Emotional Regulation Skills</a:t>
            </a:r>
          </a:p>
          <a:p>
            <a:pPr marL="428615" indent="-428615" algn="ctr">
              <a:buFont typeface="Arial" panose="020B0604020202020204" pitchFamily="34" charset="0"/>
              <a:buChar char="•"/>
            </a:pPr>
            <a:r>
              <a:rPr lang="en-US" sz="2800" dirty="0">
                <a:solidFill>
                  <a:schemeClr val="accent2">
                    <a:lumMod val="75000"/>
                  </a:schemeClr>
                </a:solidFill>
                <a:latin typeface="AGRUNNINGLATEISMYCARDIO" panose="02000603000000000000" pitchFamily="2" charset="0"/>
                <a:ea typeface="AGRUNNINGLATEISMYCARDIO" panose="02000603000000000000" pitchFamily="2" charset="0"/>
              </a:rPr>
              <a:t>Nonverbal Communication Skills</a:t>
            </a:r>
          </a:p>
          <a:p>
            <a:pPr marL="428615" indent="-428615" algn="ctr">
              <a:buFont typeface="Arial" panose="020B0604020202020204" pitchFamily="34" charset="0"/>
              <a:buChar char="•"/>
            </a:pPr>
            <a:r>
              <a:rPr lang="en-US" sz="2800" dirty="0">
                <a:solidFill>
                  <a:srgbClr val="000000"/>
                </a:solidFill>
                <a:latin typeface="AGSORRYNOTSORRY" panose="02000603000000000000" pitchFamily="2" charset="0"/>
                <a:ea typeface="AGSORRYNOTSORRY" panose="02000603000000000000" pitchFamily="2" charset="0"/>
              </a:rPr>
              <a:t>Understanding Perspectives </a:t>
            </a:r>
          </a:p>
          <a:p>
            <a:pPr algn="ctr"/>
            <a:r>
              <a:rPr lang="en-US" sz="2800" dirty="0">
                <a:solidFill>
                  <a:srgbClr val="000000"/>
                </a:solidFill>
                <a:latin typeface="AGSORRYNOTSORRY" panose="02000603000000000000" pitchFamily="2" charset="0"/>
                <a:ea typeface="AGSORRYNOTSORRY" panose="02000603000000000000" pitchFamily="2" charset="0"/>
              </a:rPr>
              <a:t>and Social Cues</a:t>
            </a:r>
          </a:p>
          <a:p>
            <a:pPr marL="428615" indent="-428615" algn="ctr">
              <a:buFont typeface="Arial" panose="020B0604020202020204" pitchFamily="34" charset="0"/>
              <a:buChar char="•"/>
            </a:pPr>
            <a:r>
              <a:rPr lang="en-US" sz="3200" dirty="0">
                <a:solidFill>
                  <a:schemeClr val="accent2">
                    <a:lumMod val="75000"/>
                  </a:schemeClr>
                </a:solidFill>
                <a:latin typeface="AGRUNNINGLATEISMYCARDIO" panose="02000603000000000000" pitchFamily="2" charset="0"/>
                <a:ea typeface="AGRUNNINGLATEISMYCARDIO" panose="02000603000000000000" pitchFamily="2" charset="0"/>
              </a:rPr>
              <a:t>Study Skills and </a:t>
            </a:r>
          </a:p>
          <a:p>
            <a:pPr algn="ctr"/>
            <a:r>
              <a:rPr lang="en-US" sz="3200" dirty="0">
                <a:solidFill>
                  <a:schemeClr val="accent2">
                    <a:lumMod val="75000"/>
                  </a:schemeClr>
                </a:solidFill>
                <a:latin typeface="AGRUNNINGLATEISMYCARDIO" panose="02000603000000000000" pitchFamily="2" charset="0"/>
                <a:ea typeface="AGRUNNINGLATEISMYCARDIO" panose="02000603000000000000" pitchFamily="2" charset="0"/>
              </a:rPr>
              <a:t>Organization, </a:t>
            </a:r>
            <a:r>
              <a:rPr lang="en-US" sz="2800" dirty="0">
                <a:latin typeface="Comic Sans MS" panose="030F0902030302020204" pitchFamily="66" charset="0"/>
                <a:ea typeface="AGRUNNINGLATEISMYCARDIO" panose="02000603000000000000" pitchFamily="2" charset="0"/>
              </a:rPr>
              <a:t>and</a:t>
            </a:r>
          </a:p>
          <a:p>
            <a:pPr marL="428615" indent="-428615" algn="ctr">
              <a:buFont typeface="Arial" panose="020B0604020202020204" pitchFamily="34" charset="0"/>
              <a:buChar char="•"/>
            </a:pPr>
            <a:r>
              <a:rPr lang="en-US" sz="3200" i="1" dirty="0">
                <a:latin typeface="AGRUNNINGLATEISMYCARDIO" panose="02000603000000000000" pitchFamily="2" charset="0"/>
                <a:ea typeface="AGRUNNINGLATEISMYCARDIO" panose="02000603000000000000" pitchFamily="2" charset="0"/>
              </a:rPr>
              <a:t>Blank Editable Template</a:t>
            </a:r>
          </a:p>
        </p:txBody>
      </p:sp>
      <p:sp>
        <p:nvSpPr>
          <p:cNvPr id="10" name="TextBox 9">
            <a:extLst>
              <a:ext uri="{FF2B5EF4-FFF2-40B4-BE49-F238E27FC236}">
                <a16:creationId xmlns:a16="http://schemas.microsoft.com/office/drawing/2014/main" id="{FFAB70A3-10E8-4749-AE34-B1B3D95B4046}"/>
              </a:ext>
            </a:extLst>
          </p:cNvPr>
          <p:cNvSpPr txBox="1"/>
          <p:nvPr/>
        </p:nvSpPr>
        <p:spPr>
          <a:xfrm rot="16200000">
            <a:off x="8456632" y="6325447"/>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418805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24" y="69652"/>
            <a:ext cx="8891752" cy="3816429"/>
          </a:xfrm>
          <a:prstGeom prst="rect">
            <a:avLst/>
          </a:prstGeom>
          <a:noFill/>
          <a:ln>
            <a:solidFill>
              <a:schemeClr val="tx1"/>
            </a:solidFill>
            <a:prstDash val="sysDot"/>
          </a:ln>
        </p:spPr>
        <p:txBody>
          <a:bodyPr wrap="square" rtlCol="0">
            <a:spAutoFit/>
          </a:bodyPr>
          <a:lstStyle/>
          <a:p>
            <a:pPr algn="ctr"/>
            <a:r>
              <a:rPr lang="en-US" sz="2400" b="1" dirty="0">
                <a:latin typeface="+mj-lt"/>
                <a:ea typeface="AGSORRYNOTSORRY" panose="02000603000000000000" pitchFamily="2" charset="0"/>
                <a:cs typeface="Arial"/>
              </a:rPr>
              <a:t>Template for reporting responses from </a:t>
            </a:r>
          </a:p>
          <a:p>
            <a:pPr algn="ctr"/>
            <a:r>
              <a:rPr lang="en-US" sz="2400" b="1" dirty="0">
                <a:solidFill>
                  <a:srgbClr val="C00000"/>
                </a:solidFill>
                <a:latin typeface="+mj-lt"/>
                <a:ea typeface="AGSORRYNOTSORRY" panose="02000603000000000000" pitchFamily="2" charset="0"/>
                <a:cs typeface="Arial"/>
              </a:rPr>
              <a:t>“organization and study skills” </a:t>
            </a:r>
            <a:r>
              <a:rPr lang="en-US" sz="2400" b="1" dirty="0">
                <a:latin typeface="+mj-lt"/>
                <a:ea typeface="AGSORRYNOTSORRY" panose="02000603000000000000" pitchFamily="2" charset="0"/>
                <a:cs typeface="Arial"/>
              </a:rPr>
              <a:t>scale</a:t>
            </a:r>
          </a:p>
          <a:p>
            <a:pPr algn="ctr"/>
            <a:r>
              <a:rPr lang="en-US" sz="1600" b="1" dirty="0">
                <a:latin typeface="+mj-lt"/>
                <a:ea typeface="AGRUNNINGLATEISMYCARDIO" panose="02000603000000000000" pitchFamily="2" charset="0"/>
                <a:cs typeface="Arial"/>
              </a:rPr>
              <a:t>Copy and Paste:</a:t>
            </a:r>
          </a:p>
          <a:p>
            <a:r>
              <a:rPr lang="en-US" sz="1600" dirty="0">
                <a:ea typeface="AGSORRYNOTSORRY" panose="02000603000000000000" pitchFamily="2" charset="0"/>
                <a:cs typeface="Arial" panose="020B0604020202020204" pitchFamily="34" charset="0"/>
              </a:rPr>
              <a:t>On a teacher or parent rating scale, _____________________ (name and relationship) rated student on a rating scale of organization and study skills, on a scale of 1-4 with </a:t>
            </a:r>
            <a:r>
              <a:rPr lang="en-US" sz="1600" dirty="0">
                <a:cs typeface="Arial" panose="020B0604020202020204" pitchFamily="34" charset="0"/>
              </a:rPr>
              <a:t>1 being always false, 2 being mostly false, 3 being mostly true and 4 being always true.  ______________ rated student as follows:</a:t>
            </a:r>
          </a:p>
          <a:p>
            <a:r>
              <a:rPr lang="en-US" sz="1600" dirty="0">
                <a:cs typeface="Arial" panose="020B0604020202020204" pitchFamily="34" charset="0"/>
              </a:rPr>
              <a:t>1 always false:</a:t>
            </a:r>
          </a:p>
          <a:p>
            <a:endParaRPr lang="en-US" sz="1600" dirty="0">
              <a:cs typeface="Arial" panose="020B0604020202020204" pitchFamily="34" charset="0"/>
            </a:endParaRPr>
          </a:p>
          <a:p>
            <a:r>
              <a:rPr lang="en-US" sz="1600" dirty="0">
                <a:cs typeface="Arial" panose="020B0604020202020204" pitchFamily="34" charset="0"/>
              </a:rPr>
              <a:t>2 mostly false:</a:t>
            </a:r>
          </a:p>
          <a:p>
            <a:endParaRPr lang="en-US" sz="1600" dirty="0">
              <a:cs typeface="Arial" panose="020B0604020202020204" pitchFamily="34" charset="0"/>
            </a:endParaRPr>
          </a:p>
          <a:p>
            <a:r>
              <a:rPr lang="en-US" sz="1600" dirty="0">
                <a:cs typeface="Arial" panose="020B0604020202020204" pitchFamily="34" charset="0"/>
              </a:rPr>
              <a:t>3 mostly true:</a:t>
            </a:r>
          </a:p>
          <a:p>
            <a:endParaRPr lang="en-US" sz="1600" dirty="0">
              <a:cs typeface="Arial" panose="020B0604020202020204" pitchFamily="34" charset="0"/>
            </a:endParaRPr>
          </a:p>
          <a:p>
            <a:r>
              <a:rPr lang="en-US" sz="1600" dirty="0">
                <a:cs typeface="Arial" panose="020B0604020202020204" pitchFamily="34" charset="0"/>
              </a:rPr>
              <a:t>4 always true: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4" name="TextBox 3">
            <a:extLst>
              <a:ext uri="{FF2B5EF4-FFF2-40B4-BE49-F238E27FC236}">
                <a16:creationId xmlns:a16="http://schemas.microsoft.com/office/drawing/2014/main" id="{0BE54DBB-B304-1796-492D-E62BC7055B90}"/>
              </a:ext>
            </a:extLst>
          </p:cNvPr>
          <p:cNvSpPr txBox="1"/>
          <p:nvPr/>
        </p:nvSpPr>
        <p:spPr>
          <a:xfrm>
            <a:off x="126124" y="3888100"/>
            <a:ext cx="8802432" cy="2800767"/>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en-US" sz="1600" b="1" i="0" u="none" strike="noStrike" kern="1200" dirty="0">
                <a:solidFill>
                  <a:srgbClr val="C00000"/>
                </a:solidFill>
                <a:effectLst/>
                <a:latin typeface="Calibri" panose="020F0502020204030204" pitchFamily="34" charset="0"/>
              </a:rPr>
              <a:t>Copy and paste the probes into the 1-4 based on </a:t>
            </a:r>
            <a:r>
              <a:rPr lang="en-US" sz="1600" b="1" dirty="0">
                <a:solidFill>
                  <a:srgbClr val="C00000"/>
                </a:solidFill>
                <a:latin typeface="Calibri" panose="020F0502020204030204" pitchFamily="34" charset="0"/>
              </a:rPr>
              <a:t>parent or teacher</a:t>
            </a:r>
            <a:r>
              <a:rPr lang="en-US" sz="1600" b="1" i="0" u="none" strike="noStrike" kern="1200" dirty="0">
                <a:solidFill>
                  <a:srgbClr val="C00000"/>
                </a:solidFill>
                <a:effectLst/>
                <a:latin typeface="Calibri" panose="020F0502020204030204" pitchFamily="34" charset="0"/>
              </a:rPr>
              <a:t>’s ratings</a:t>
            </a:r>
            <a:r>
              <a:rPr lang="en-US" sz="1600" i="0" u="none" strike="noStrike" kern="1200" dirty="0">
                <a:solidFill>
                  <a:srgbClr val="000000"/>
                </a:solidFill>
                <a:effectLst/>
                <a:latin typeface="Calibri" panose="020F0502020204030204" pitchFamily="34" charset="0"/>
              </a:rPr>
              <a:t>. </a:t>
            </a:r>
          </a:p>
          <a:p>
            <a:pPr marL="0" marR="0" indent="0" algn="l" rtl="0" eaLnBrk="1" fontAlgn="auto" latinLnBrk="0" hangingPunct="1">
              <a:spcBef>
                <a:spcPts val="0"/>
              </a:spcBef>
              <a:spcAft>
                <a:spcPts val="0"/>
              </a:spcAft>
            </a:pPr>
            <a:r>
              <a:rPr lang="en-US" sz="1600" i="0" u="none" strike="noStrike" kern="1200" dirty="0">
                <a:solidFill>
                  <a:srgbClr val="000000"/>
                </a:solidFill>
                <a:effectLst/>
                <a:latin typeface="Calibri" panose="020F0502020204030204" pitchFamily="34" charset="0"/>
              </a:rPr>
              <a:t>1. </a:t>
            </a:r>
            <a:r>
              <a:rPr lang="en-US" sz="1600" i="0" u="none" strike="noStrike" kern="1200" baseline="0" dirty="0">
                <a:solidFill>
                  <a:srgbClr val="000000"/>
                </a:solidFill>
                <a:effectLst/>
                <a:latin typeface="Calibri" panose="020F0502020204030204" pitchFamily="34" charset="0"/>
              </a:rPr>
              <a:t>Student </a:t>
            </a:r>
            <a:r>
              <a:rPr lang="en-US" sz="1600" i="0" u="none" strike="noStrike" kern="1200" dirty="0">
                <a:solidFill>
                  <a:srgbClr val="000000"/>
                </a:solidFill>
                <a:effectLst/>
                <a:latin typeface="Calibri" panose="020F0502020204030204" pitchFamily="34" charset="0"/>
              </a:rPr>
              <a:t>waits for </a:t>
            </a:r>
            <a:r>
              <a:rPr lang="en-US" sz="1600" i="1" u="none" strike="noStrike" kern="1200" dirty="0">
                <a:solidFill>
                  <a:srgbClr val="000000"/>
                </a:solidFill>
                <a:effectLst/>
                <a:latin typeface="Calibri" panose="020F0502020204030204" pitchFamily="34" charset="0"/>
              </a:rPr>
              <a:t>all</a:t>
            </a:r>
            <a:r>
              <a:rPr lang="en-US" sz="1600" i="0" u="none" strike="noStrike" kern="1200" dirty="0">
                <a:solidFill>
                  <a:srgbClr val="000000"/>
                </a:solidFill>
                <a:effectLst/>
                <a:latin typeface="Calibri" panose="020F0502020204030204" pitchFamily="34" charset="0"/>
              </a:rPr>
              <a:t> directions before starting an assignment</a:t>
            </a:r>
            <a:endParaRPr lang="en-US" sz="160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2.</a:t>
            </a:r>
            <a:r>
              <a:rPr lang="en-US" sz="1600" b="0" i="0" u="none" strike="noStrike" kern="1200" baseline="0" dirty="0">
                <a:solidFill>
                  <a:srgbClr val="000000"/>
                </a:solidFill>
                <a:effectLst/>
                <a:latin typeface="Calibri" panose="020F0502020204030204" pitchFamily="34" charset="0"/>
              </a:rPr>
              <a:t> Student </a:t>
            </a:r>
            <a:r>
              <a:rPr lang="en-US" sz="1600" b="0" i="0" u="none" strike="noStrike" kern="1200" dirty="0">
                <a:solidFill>
                  <a:srgbClr val="000000"/>
                </a:solidFill>
                <a:effectLst/>
                <a:latin typeface="Calibri" panose="020F0502020204030204" pitchFamily="34" charset="0"/>
              </a:rPr>
              <a:t>completes school assignments</a:t>
            </a:r>
            <a:r>
              <a:rPr lang="en-US" sz="1600" b="0" i="0" u="none" strike="noStrike" kern="1200" baseline="0" dirty="0">
                <a:solidFill>
                  <a:srgbClr val="000000"/>
                </a:solidFill>
                <a:effectLst/>
                <a:latin typeface="Calibri" panose="020F0502020204030204" pitchFamily="34" charset="0"/>
              </a:rPr>
              <a:t> by their due dates.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3. Student’s </a:t>
            </a:r>
            <a:r>
              <a:rPr lang="en-US" sz="1600" b="0" i="0" u="none" strike="noStrike" kern="1200" baseline="0" dirty="0">
                <a:solidFill>
                  <a:srgbClr val="000000"/>
                </a:solidFill>
                <a:effectLst/>
                <a:latin typeface="Calibri" panose="020F0502020204030204" pitchFamily="34" charset="0"/>
              </a:rPr>
              <a:t>home</a:t>
            </a:r>
            <a:r>
              <a:rPr lang="en-US" sz="1600" b="0" i="0" u="none" strike="noStrike" kern="1200" dirty="0">
                <a:solidFill>
                  <a:srgbClr val="000000"/>
                </a:solidFill>
                <a:effectLst/>
                <a:latin typeface="Calibri" panose="020F0502020204030204" pitchFamily="34" charset="0"/>
              </a:rPr>
              <a:t> study area is neat and organized.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Student routinely reviews &amp; discards old papers/files,</a:t>
            </a:r>
            <a:r>
              <a:rPr lang="en-US" sz="1600" b="0" i="0" u="none" strike="noStrike" kern="1200" baseline="0" dirty="0">
                <a:solidFill>
                  <a:srgbClr val="000000"/>
                </a:solidFill>
                <a:effectLst/>
                <a:latin typeface="Calibri" panose="020F0502020204030204" pitchFamily="34" charset="0"/>
              </a:rPr>
              <a:t> so they don’t build up.</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Student</a:t>
            </a:r>
            <a:r>
              <a:rPr lang="en-US" sz="1600" b="0" i="0" u="none" strike="noStrike" kern="1200" baseline="0" dirty="0">
                <a:solidFill>
                  <a:srgbClr val="000000"/>
                </a:solidFill>
                <a:effectLst/>
                <a:latin typeface="Calibri" panose="020F0502020204030204" pitchFamily="34" charset="0"/>
              </a:rPr>
              <a:t> has a place</a:t>
            </a:r>
            <a:r>
              <a:rPr lang="en-US" sz="1600" b="0" i="0" u="none" strike="noStrike" kern="1200" dirty="0">
                <a:solidFill>
                  <a:srgbClr val="000000"/>
                </a:solidFill>
                <a:effectLst/>
                <a:latin typeface="Calibri" panose="020F0502020204030204" pitchFamily="34" charset="0"/>
              </a:rPr>
              <a:t> for things and can find them when needed.</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6. Student asks questions when not understanding</a:t>
            </a:r>
            <a:r>
              <a:rPr lang="en-US" sz="1600" b="0" i="0" u="none" strike="noStrike" kern="1200" baseline="0" dirty="0">
                <a:solidFill>
                  <a:srgbClr val="000000"/>
                </a:solidFill>
                <a:effectLst/>
                <a:latin typeface="Calibri" panose="020F0502020204030204" pitchFamily="34" charset="0"/>
              </a:rPr>
              <a:t> an assignment.</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7. Student manages time wisely and effectively.</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8. Student </a:t>
            </a:r>
            <a:r>
              <a:rPr lang="en-US" sz="1600" b="0" i="0" u="none" strike="noStrike" kern="1200" baseline="0" dirty="0">
                <a:solidFill>
                  <a:srgbClr val="000000"/>
                </a:solidFill>
                <a:effectLst/>
                <a:latin typeface="Calibri" panose="020F0502020204030204" pitchFamily="34" charset="0"/>
              </a:rPr>
              <a:t>has</a:t>
            </a:r>
            <a:r>
              <a:rPr lang="en-US" sz="1600" b="0" i="0" u="none" strike="noStrike" kern="1200" dirty="0">
                <a:solidFill>
                  <a:srgbClr val="000000"/>
                </a:solidFill>
                <a:effectLst/>
                <a:latin typeface="Calibri" panose="020F0502020204030204" pitchFamily="34" charset="0"/>
              </a:rPr>
              <a:t> a system for keeping track of important dates</a:t>
            </a:r>
            <a:r>
              <a:rPr lang="en-US" sz="1600" b="0" i="0" u="none" strike="noStrike" kern="1200" baseline="0" dirty="0">
                <a:solidFill>
                  <a:srgbClr val="000000"/>
                </a:solidFill>
                <a:effectLst/>
                <a:latin typeface="Calibri" panose="020F0502020204030204" pitchFamily="34" charset="0"/>
              </a:rPr>
              <a:t> and tests.</a:t>
            </a:r>
            <a:endParaRPr lang="en-US"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9. Student typically </a:t>
            </a:r>
            <a:r>
              <a:rPr lang="en-US" sz="1600" b="0" i="0" u="none" strike="noStrike" kern="1200" baseline="0" dirty="0">
                <a:solidFill>
                  <a:srgbClr val="000000"/>
                </a:solidFill>
                <a:effectLst/>
                <a:latin typeface="Calibri" panose="020F0502020204030204" pitchFamily="34" charset="0"/>
              </a:rPr>
              <a:t>has</a:t>
            </a:r>
            <a:r>
              <a:rPr lang="en-US" sz="1600" b="0" i="0" u="none" strike="noStrike" kern="1200" dirty="0">
                <a:solidFill>
                  <a:srgbClr val="000000"/>
                </a:solidFill>
                <a:effectLst/>
                <a:latin typeface="Calibri" panose="020F0502020204030204" pitchFamily="34" charset="0"/>
              </a:rPr>
              <a:t> all the supplies needed to complete assignments.</a:t>
            </a:r>
            <a:endParaRPr lang="en-US" sz="16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10. Student </a:t>
            </a:r>
            <a:r>
              <a:rPr lang="en-US" sz="1600" b="0" i="0" u="none" strike="noStrike" kern="1200" baseline="0" dirty="0">
                <a:solidFill>
                  <a:srgbClr val="000000"/>
                </a:solidFill>
                <a:effectLst/>
                <a:latin typeface="Calibri" panose="020F0502020204030204" pitchFamily="34" charset="0"/>
              </a:rPr>
              <a:t>keeps</a:t>
            </a:r>
            <a:r>
              <a:rPr lang="en-US" sz="1600" b="0" i="0" u="none" strike="noStrike" kern="1200" dirty="0">
                <a:solidFill>
                  <a:srgbClr val="000000"/>
                </a:solidFill>
                <a:effectLst/>
                <a:latin typeface="Calibri" panose="020F0502020204030204" pitchFamily="34" charset="0"/>
              </a:rPr>
              <a:t> a general schedule that is</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followed</a:t>
            </a:r>
            <a:r>
              <a:rPr lang="en-US" sz="1600" b="0" i="0" u="none" strike="noStrike" kern="1200" baseline="0" dirty="0">
                <a:solidFill>
                  <a:srgbClr val="000000"/>
                </a:solidFill>
                <a:effectLst/>
                <a:latin typeface="Calibri" panose="020F0502020204030204" pitchFamily="34" charset="0"/>
              </a:rPr>
              <a:t> </a:t>
            </a:r>
            <a:r>
              <a:rPr lang="en-US" sz="1600" b="0" i="0" u="none" strike="noStrike" kern="1200" dirty="0">
                <a:solidFill>
                  <a:srgbClr val="000000"/>
                </a:solidFill>
                <a:effectLst/>
                <a:latin typeface="Calibri" panose="020F0502020204030204" pitchFamily="34" charset="0"/>
              </a:rPr>
              <a:t>each day and week.</a:t>
            </a:r>
            <a:endParaRPr lang="en-US" sz="16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C9A96E87-D223-CC28-C730-A778D9A159BB}"/>
              </a:ext>
            </a:extLst>
          </p:cNvPr>
          <p:cNvSpPr txBox="1"/>
          <p:nvPr/>
        </p:nvSpPr>
        <p:spPr>
          <a:xfrm rot="20719285">
            <a:off x="54790" y="199852"/>
            <a:ext cx="1660635" cy="646331"/>
          </a:xfrm>
          <a:prstGeom prst="rect">
            <a:avLst/>
          </a:prstGeom>
          <a:noFill/>
        </p:spPr>
        <p:txBody>
          <a:bodyPr wrap="square" rtlCol="0">
            <a:spAutoFit/>
          </a:bodyPr>
          <a:lstStyle/>
          <a:p>
            <a:pPr algn="ctr"/>
            <a:r>
              <a:rPr lang="en-US" b="1" i="1" dirty="0">
                <a:solidFill>
                  <a:schemeClr val="bg1">
                    <a:lumMod val="50000"/>
                  </a:schemeClr>
                </a:solidFill>
              </a:rPr>
              <a:t>Parent or </a:t>
            </a:r>
          </a:p>
          <a:p>
            <a:pPr algn="ctr"/>
            <a:r>
              <a:rPr lang="en-US" b="1" i="1" dirty="0">
                <a:solidFill>
                  <a:schemeClr val="bg1">
                    <a:lumMod val="50000"/>
                  </a:schemeClr>
                </a:solidFill>
              </a:rPr>
              <a:t>Teacher Rating</a:t>
            </a:r>
          </a:p>
        </p:txBody>
      </p:sp>
    </p:spTree>
    <p:extLst>
      <p:ext uri="{BB962C8B-B14F-4D97-AF65-F5344CB8AC3E}">
        <p14:creationId xmlns:p14="http://schemas.microsoft.com/office/powerpoint/2010/main" val="332079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62" y="361421"/>
            <a:ext cx="9017876" cy="1508105"/>
          </a:xfrm>
          <a:prstGeom prst="rect">
            <a:avLst/>
          </a:prstGeom>
          <a:noFill/>
        </p:spPr>
        <p:txBody>
          <a:bodyPr wrap="square" rtlCol="0">
            <a:spAutoFit/>
          </a:bodyPr>
          <a:lstStyle/>
          <a:p>
            <a:pPr algn="ctr"/>
            <a:r>
              <a:rPr lang="en-US" sz="2800" b="1" dirty="0">
                <a:latin typeface="+mj-lt"/>
                <a:ea typeface="AGSORRYNOTSORRY" panose="02000603000000000000" pitchFamily="2" charset="0"/>
                <a:cs typeface="Arial"/>
              </a:rPr>
              <a:t>Reporting responses where both student</a:t>
            </a:r>
          </a:p>
          <a:p>
            <a:pPr algn="ctr"/>
            <a:r>
              <a:rPr lang="en-US" sz="2800" b="1" dirty="0">
                <a:latin typeface="+mj-lt"/>
                <a:ea typeface="AGSORRYNOTSORRY" panose="02000603000000000000" pitchFamily="2" charset="0"/>
                <a:cs typeface="Arial"/>
              </a:rPr>
              <a:t>and teacher were each given the </a:t>
            </a:r>
            <a:r>
              <a:rPr lang="en-US" sz="2800" b="1" i="1" dirty="0">
                <a:solidFill>
                  <a:srgbClr val="FF0000"/>
                </a:solidFill>
                <a:latin typeface="+mj-lt"/>
                <a:ea typeface="AGSORRYNOTSORRY" panose="02000603000000000000" pitchFamily="2" charset="0"/>
                <a:cs typeface="Arial"/>
              </a:rPr>
              <a:t>same scale(s)</a:t>
            </a:r>
            <a:endParaRPr lang="en-US" sz="1600" b="1" dirty="0">
              <a:latin typeface="AGRUNNINGLATEISMYCARDIO" panose="02000603000000000000" pitchFamily="2" charset="0"/>
              <a:ea typeface="AGRUNNINGLATEISMYCARDIO" panose="02000603000000000000" pitchFamily="2" charset="0"/>
              <a:cs typeface="Arial"/>
            </a:endParaRPr>
          </a:p>
          <a:p>
            <a:pPr algn="ctr"/>
            <a:r>
              <a:rPr lang="en-US" b="1" dirty="0">
                <a:ea typeface="AGRUNNINGLATEISMYCARDIO" panose="02000603000000000000" pitchFamily="2" charset="0"/>
                <a:cs typeface="Arial"/>
              </a:rPr>
              <a:t>Copy and Paste:</a:t>
            </a:r>
          </a:p>
          <a:p>
            <a:pPr algn="ctr"/>
            <a:endParaRPr lang="en-US" dirty="0">
              <a:latin typeface="Comic Sans MS" panose="030F0902030302020204" pitchFamily="66" charset="0"/>
              <a:ea typeface="AGSORRYNOTSORRY" panose="02000603000000000000" pitchFamily="2" charset="0"/>
              <a:cs typeface="Arial"/>
            </a:endParaRPr>
          </a:p>
        </p:txBody>
      </p:sp>
      <p:sp>
        <p:nvSpPr>
          <p:cNvPr id="3" name="TextBox 2">
            <a:extLst>
              <a:ext uri="{FF2B5EF4-FFF2-40B4-BE49-F238E27FC236}">
                <a16:creationId xmlns:a16="http://schemas.microsoft.com/office/drawing/2014/main" id="{159168F1-EC37-FF41-8DE5-0826DBEA797D}"/>
              </a:ext>
            </a:extLst>
          </p:cNvPr>
          <p:cNvSpPr txBox="1"/>
          <p:nvPr/>
        </p:nvSpPr>
        <p:spPr>
          <a:xfrm rot="16200000">
            <a:off x="8456632" y="6130168"/>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
        <p:nvSpPr>
          <p:cNvPr id="6" name="TextBox 5">
            <a:extLst>
              <a:ext uri="{FF2B5EF4-FFF2-40B4-BE49-F238E27FC236}">
                <a16:creationId xmlns:a16="http://schemas.microsoft.com/office/drawing/2014/main" id="{90F30F58-C1C5-9CE7-8ECA-CF3E8AB81DB8}"/>
              </a:ext>
            </a:extLst>
          </p:cNvPr>
          <p:cNvSpPr txBox="1"/>
          <p:nvPr/>
        </p:nvSpPr>
        <p:spPr>
          <a:xfrm>
            <a:off x="249041" y="2140838"/>
            <a:ext cx="8679515" cy="3970318"/>
          </a:xfrm>
          <a:prstGeom prst="rect">
            <a:avLst/>
          </a:prstGeom>
          <a:noFill/>
          <a:ln>
            <a:solidFill>
              <a:schemeClr val="bg1">
                <a:lumMod val="50000"/>
              </a:schemeClr>
            </a:solidFill>
          </a:ln>
        </p:spPr>
        <p:txBody>
          <a:bodyPr wrap="square" rtlCol="0">
            <a:spAutoFit/>
          </a:bodyPr>
          <a:lstStyle/>
          <a:p>
            <a:r>
              <a:rPr lang="en-US" dirty="0">
                <a:solidFill>
                  <a:srgbClr val="FF0000"/>
                </a:solidFill>
              </a:rPr>
              <a:t>Add one or more of these statement(s) after you have summarized each rater’s responses:</a:t>
            </a:r>
          </a:p>
          <a:p>
            <a:r>
              <a:rPr lang="en-US" dirty="0">
                <a:solidFill>
                  <a:srgbClr val="FF0000"/>
                </a:solidFill>
              </a:rPr>
              <a:t>  </a:t>
            </a:r>
          </a:p>
          <a:p>
            <a:r>
              <a:rPr lang="en-US" dirty="0"/>
              <a:t>Student rated themselves higher/lower in these areas than the teacher/slp/parent did </a:t>
            </a:r>
          </a:p>
          <a:p>
            <a:r>
              <a:rPr lang="en-US" dirty="0"/>
              <a:t>in the following areas:  </a:t>
            </a:r>
            <a:r>
              <a:rPr lang="en-US" dirty="0">
                <a:solidFill>
                  <a:srgbClr val="FF0000"/>
                </a:solidFill>
              </a:rPr>
              <a:t>(list)</a:t>
            </a:r>
          </a:p>
          <a:p>
            <a:endParaRPr lang="en-US" dirty="0"/>
          </a:p>
          <a:p>
            <a:endParaRPr lang="en-US" dirty="0"/>
          </a:p>
          <a:p>
            <a:r>
              <a:rPr lang="en-US" dirty="0">
                <a:solidFill>
                  <a:srgbClr val="FF0000"/>
                </a:solidFill>
              </a:rPr>
              <a:t>and/or</a:t>
            </a:r>
          </a:p>
          <a:p>
            <a:r>
              <a:rPr lang="en-US" dirty="0"/>
              <a:t>There were significant/minor discrepancies in the student’s rating of themselves compared</a:t>
            </a:r>
          </a:p>
          <a:p>
            <a:r>
              <a:rPr lang="en-US" dirty="0"/>
              <a:t>to the teacher/slp/parent in the following areas:  </a:t>
            </a:r>
            <a:r>
              <a:rPr lang="en-US" dirty="0">
                <a:solidFill>
                  <a:srgbClr val="FF0000"/>
                </a:solidFill>
              </a:rPr>
              <a:t>(list)</a:t>
            </a:r>
          </a:p>
          <a:p>
            <a:endParaRPr lang="en-US" dirty="0">
              <a:solidFill>
                <a:srgbClr val="FF0000"/>
              </a:solidFill>
            </a:endParaRPr>
          </a:p>
          <a:p>
            <a:endParaRPr lang="en-US" dirty="0">
              <a:solidFill>
                <a:srgbClr val="FF0000"/>
              </a:solidFill>
            </a:endParaRPr>
          </a:p>
          <a:p>
            <a:r>
              <a:rPr lang="en-US" dirty="0">
                <a:solidFill>
                  <a:srgbClr val="FF0000"/>
                </a:solidFill>
              </a:rPr>
              <a:t>and/or</a:t>
            </a:r>
          </a:p>
          <a:p>
            <a:r>
              <a:rPr lang="en-US" dirty="0"/>
              <a:t>These areas were rated within one point of each other by the student and the teacher/slp/parent:  </a:t>
            </a:r>
            <a:r>
              <a:rPr lang="en-US" dirty="0">
                <a:solidFill>
                  <a:srgbClr val="FF0000"/>
                </a:solidFill>
              </a:rPr>
              <a:t>(list)</a:t>
            </a:r>
          </a:p>
        </p:txBody>
      </p:sp>
    </p:spTree>
    <p:extLst>
      <p:ext uri="{BB962C8B-B14F-4D97-AF65-F5344CB8AC3E}">
        <p14:creationId xmlns:p14="http://schemas.microsoft.com/office/powerpoint/2010/main" val="376487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079E54-B01D-A85A-7884-AE9CDE0B4EA7}"/>
              </a:ext>
            </a:extLst>
          </p:cNvPr>
          <p:cNvSpPr txBox="1"/>
          <p:nvPr/>
        </p:nvSpPr>
        <p:spPr>
          <a:xfrm>
            <a:off x="420412" y="1145628"/>
            <a:ext cx="8303173" cy="5078313"/>
          </a:xfrm>
          <a:prstGeom prst="rect">
            <a:avLst/>
          </a:prstGeom>
          <a:noFill/>
          <a:ln>
            <a:solidFill>
              <a:schemeClr val="bg1">
                <a:lumMod val="50000"/>
              </a:schemeClr>
            </a:solidFill>
          </a:ln>
        </p:spPr>
        <p:txBody>
          <a:bodyPr wrap="square" rtlCol="0">
            <a:spAutoFit/>
          </a:bodyPr>
          <a:lstStyle/>
          <a:p>
            <a:r>
              <a:rPr lang="en-US" b="0" i="0" dirty="0">
                <a:solidFill>
                  <a:srgbClr val="212121"/>
                </a:solidFill>
                <a:effectLst/>
              </a:rPr>
              <a:t> Rating scales come with a risk of bias.  There are several things that have been or can be done to </a:t>
            </a:r>
            <a:r>
              <a:rPr lang="en-US" dirty="0">
                <a:solidFill>
                  <a:srgbClr val="212121"/>
                </a:solidFill>
              </a:rPr>
              <a:t>reduce bias in these scales:</a:t>
            </a:r>
          </a:p>
          <a:p>
            <a:endParaRPr lang="en-US" dirty="0">
              <a:solidFill>
                <a:srgbClr val="212121"/>
              </a:solidFill>
            </a:endParaRPr>
          </a:p>
          <a:p>
            <a:pPr marL="342900" indent="-342900">
              <a:buAutoNum type="arabicPeriod"/>
            </a:pPr>
            <a:r>
              <a:rPr lang="en-US" i="0" dirty="0">
                <a:solidFill>
                  <a:srgbClr val="202124"/>
                </a:solidFill>
                <a:effectLst/>
              </a:rPr>
              <a:t>These ratings are on a 4-point scale.  There is no midpoint to eliminate the neutral option from the rating scale to avoid respondents hovering all responses at midpoint and hopefully, increase respondent effort.</a:t>
            </a:r>
          </a:p>
          <a:p>
            <a:pPr marL="342900" indent="-342900">
              <a:buAutoNum type="arabicPeriod"/>
            </a:pPr>
            <a:r>
              <a:rPr lang="en-US" b="0" dirty="0">
                <a:solidFill>
                  <a:srgbClr val="202124"/>
                </a:solidFill>
              </a:rPr>
              <a:t>I’ve tried to </a:t>
            </a:r>
            <a:r>
              <a:rPr lang="en-US" dirty="0">
                <a:solidFill>
                  <a:srgbClr val="202124"/>
                </a:solidFill>
              </a:rPr>
              <a:t>word the questions to avoid leading the respondents to the “positive” or “correct” answer.  Since it is editable, you can also edit the questions.  The wording on the student ratings may vary slightly from the teacher/parent wording on the same scale.</a:t>
            </a:r>
          </a:p>
          <a:p>
            <a:pPr marL="342900" indent="-342900">
              <a:buAutoNum type="arabicPeriod"/>
            </a:pPr>
            <a:r>
              <a:rPr lang="en-US" b="0" i="0" dirty="0">
                <a:solidFill>
                  <a:srgbClr val="202124"/>
                </a:solidFill>
                <a:effectLst/>
              </a:rPr>
              <a:t>Do the student self-rating 1:1 with the student.  Why?  </a:t>
            </a:r>
            <a:r>
              <a:rPr lang="en-US" dirty="0">
                <a:solidFill>
                  <a:srgbClr val="202124"/>
                </a:solidFill>
              </a:rPr>
              <a:t>You can support their understanding of the questions and probe them to provide evidence for their self-ratings.  Doing self-ratings with groups of students may cause the student to provide the socially acceptable answer rather than being truthful.</a:t>
            </a:r>
          </a:p>
          <a:p>
            <a:pPr marL="342900" indent="-342900">
              <a:buAutoNum type="arabicPeriod"/>
            </a:pPr>
            <a:r>
              <a:rPr lang="en-US" b="0" i="0" dirty="0">
                <a:solidFill>
                  <a:srgbClr val="202124"/>
                </a:solidFill>
                <a:effectLst/>
              </a:rPr>
              <a:t>Before you begin, remind the student there are no right or wrong answers.  </a:t>
            </a:r>
            <a:endParaRPr lang="en-US" dirty="0">
              <a:solidFill>
                <a:srgbClr val="202124"/>
              </a:solidFill>
            </a:endParaRPr>
          </a:p>
          <a:p>
            <a:pPr marL="342900" indent="-342900">
              <a:buAutoNum type="arabicPeriod"/>
            </a:pPr>
            <a:r>
              <a:rPr lang="en-US" b="0" i="0" dirty="0">
                <a:solidFill>
                  <a:srgbClr val="202124"/>
                </a:solidFill>
                <a:effectLst/>
              </a:rPr>
              <a:t>Some students may lack intro</a:t>
            </a:r>
            <a:r>
              <a:rPr lang="en-US" dirty="0">
                <a:solidFill>
                  <a:srgbClr val="202124"/>
                </a:solidFill>
              </a:rPr>
              <a:t>spective ability and may not be able to assess themselves accurately.  This could account for student ratings that differ significantly from parent/teacher ratings.</a:t>
            </a:r>
            <a:endParaRPr lang="en-US" b="0" i="0" dirty="0">
              <a:solidFill>
                <a:srgbClr val="202124"/>
              </a:solidFill>
              <a:effectLst/>
            </a:endParaRPr>
          </a:p>
        </p:txBody>
      </p:sp>
      <p:sp>
        <p:nvSpPr>
          <p:cNvPr id="5" name="TextBox 4">
            <a:extLst>
              <a:ext uri="{FF2B5EF4-FFF2-40B4-BE49-F238E27FC236}">
                <a16:creationId xmlns:a16="http://schemas.microsoft.com/office/drawing/2014/main" id="{60D4625F-6A64-1514-ED2B-B9C82F7D9CF2}"/>
              </a:ext>
            </a:extLst>
          </p:cNvPr>
          <p:cNvSpPr txBox="1"/>
          <p:nvPr/>
        </p:nvSpPr>
        <p:spPr>
          <a:xfrm>
            <a:off x="0" y="241738"/>
            <a:ext cx="9143999" cy="523220"/>
          </a:xfrm>
          <a:prstGeom prst="rect">
            <a:avLst/>
          </a:prstGeom>
          <a:solidFill>
            <a:schemeClr val="bg1">
              <a:lumMod val="75000"/>
            </a:schemeClr>
          </a:solidFill>
        </p:spPr>
        <p:txBody>
          <a:bodyPr wrap="square" rtlCol="0">
            <a:spAutoFit/>
          </a:bodyPr>
          <a:lstStyle/>
          <a:p>
            <a:pPr algn="ctr"/>
            <a:r>
              <a:rPr lang="en-US" sz="2800" b="1" dirty="0">
                <a:latin typeface="+mj-lt"/>
              </a:rPr>
              <a:t>Avoiding Bias with Self-ratings</a:t>
            </a:r>
            <a:r>
              <a:rPr lang="en-US" b="1" dirty="0">
                <a:latin typeface="+mj-lt"/>
              </a:rPr>
              <a:t>:</a:t>
            </a:r>
          </a:p>
        </p:txBody>
      </p:sp>
      <p:sp>
        <p:nvSpPr>
          <p:cNvPr id="6" name="TextBox 5">
            <a:extLst>
              <a:ext uri="{FF2B5EF4-FFF2-40B4-BE49-F238E27FC236}">
                <a16:creationId xmlns:a16="http://schemas.microsoft.com/office/drawing/2014/main" id="{520F68AC-933A-5C24-619A-85CDB61A54EC}"/>
              </a:ext>
            </a:extLst>
          </p:cNvPr>
          <p:cNvSpPr txBox="1"/>
          <p:nvPr/>
        </p:nvSpPr>
        <p:spPr>
          <a:xfrm rot="16200000">
            <a:off x="8446120" y="5936889"/>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353577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2" y="130172"/>
            <a:ext cx="9144000" cy="584775"/>
          </a:xfrm>
          <a:prstGeom prst="rect">
            <a:avLst/>
          </a:prstGeom>
          <a:solidFill>
            <a:schemeClr val="bg1">
              <a:lumMod val="75000"/>
            </a:schemeClr>
          </a:solidFill>
        </p:spPr>
        <p:txBody>
          <a:bodyPr wrap="square" rtlCol="0">
            <a:spAutoFit/>
          </a:bodyPr>
          <a:lstStyle/>
          <a:p>
            <a:pPr algn="ctr"/>
            <a:r>
              <a:rPr lang="en-US" sz="2800" b="1" dirty="0">
                <a:latin typeface="+mj-lt"/>
                <a:ea typeface="AGSORRYNOTSORRY" panose="02000603000000000000" pitchFamily="2" charset="0"/>
                <a:cs typeface="Arial"/>
              </a:rPr>
              <a:t>How to Make Self-assessment</a:t>
            </a:r>
            <a:r>
              <a:rPr lang="en-US" sz="2800" b="1" dirty="0">
                <a:solidFill>
                  <a:srgbClr val="C00000"/>
                </a:solidFill>
                <a:latin typeface="+mj-lt"/>
                <a:ea typeface="AGSORRYNOTSORRY" panose="02000603000000000000" pitchFamily="2" charset="0"/>
                <a:cs typeface="Arial"/>
              </a:rPr>
              <a:t> </a:t>
            </a:r>
            <a:r>
              <a:rPr lang="en-US" sz="3200" b="1" i="1" dirty="0">
                <a:solidFill>
                  <a:schemeClr val="bg1"/>
                </a:solidFill>
                <a:latin typeface="+mj-lt"/>
                <a:ea typeface="AGRUNNINGLATEISMYCARDIO" panose="02000603000000000000" pitchFamily="2" charset="0"/>
                <a:cs typeface="Arial"/>
              </a:rPr>
              <a:t>Meaningful</a:t>
            </a:r>
            <a:r>
              <a:rPr lang="en-US" sz="3200" b="1" dirty="0">
                <a:latin typeface="+mj-lt"/>
                <a:cs typeface="Arial"/>
              </a:rPr>
              <a:t>!</a:t>
            </a:r>
          </a:p>
        </p:txBody>
      </p:sp>
      <p:sp>
        <p:nvSpPr>
          <p:cNvPr id="5" name="TextBox 4"/>
          <p:cNvSpPr txBox="1"/>
          <p:nvPr/>
        </p:nvSpPr>
        <p:spPr>
          <a:xfrm>
            <a:off x="216427" y="714947"/>
            <a:ext cx="8711145" cy="5909310"/>
          </a:xfrm>
          <a:prstGeom prst="rect">
            <a:avLst/>
          </a:prstGeom>
          <a:noFill/>
          <a:ln>
            <a:solidFill>
              <a:schemeClr val="bg1">
                <a:lumMod val="50000"/>
              </a:schemeClr>
            </a:solidFill>
          </a:ln>
        </p:spPr>
        <p:txBody>
          <a:bodyPr wrap="square" rtlCol="0">
            <a:spAutoFit/>
          </a:bodyPr>
          <a:lstStyle/>
          <a:p>
            <a:r>
              <a:rPr lang="en-US" sz="1400" dirty="0"/>
              <a:t>1.  Have the parent, teacher or SLP perform observations of the student </a:t>
            </a:r>
            <a:r>
              <a:rPr lang="en-US" sz="1400" i="1" dirty="0">
                <a:solidFill>
                  <a:schemeClr val="accent2">
                    <a:lumMod val="75000"/>
                  </a:schemeClr>
                </a:solidFill>
              </a:rPr>
              <a:t>across settings</a:t>
            </a:r>
            <a:r>
              <a:rPr lang="en-US" sz="1400" dirty="0">
                <a:solidFill>
                  <a:srgbClr val="C00000"/>
                </a:solidFill>
              </a:rPr>
              <a:t>, </a:t>
            </a:r>
            <a:r>
              <a:rPr lang="en-US" sz="1400" dirty="0"/>
              <a:t>if possible, as they are completing  the assessment.  </a:t>
            </a:r>
          </a:p>
          <a:p>
            <a:endParaRPr lang="en-US" sz="1400" dirty="0"/>
          </a:p>
          <a:p>
            <a:r>
              <a:rPr lang="en-US" sz="1400" dirty="0"/>
              <a:t>2.  Review of self assessment measures with a student are best done in 1:1 situations to reduce social bias.   Reviewing it in a group may lead to the student inflating the ratings or not feeling comfortable with being honest and reflective.</a:t>
            </a:r>
          </a:p>
          <a:p>
            <a:endParaRPr lang="en-US" sz="1400" dirty="0"/>
          </a:p>
          <a:p>
            <a:r>
              <a:rPr lang="en-US" sz="1400" dirty="0"/>
              <a:t>3.  After the student performs their self-rating,  review the answers with the student.  Ask for “evidence” or examples that support the student’s self-ratings.  Having them support their answers can facilitate more honest responses.</a:t>
            </a:r>
          </a:p>
          <a:p>
            <a:endParaRPr lang="en-US" sz="1400" dirty="0"/>
          </a:p>
          <a:p>
            <a:r>
              <a:rPr lang="en-US" sz="1400" dirty="0"/>
              <a:t>4.  Have an adult (parent, teacher, or slp) videotape the student in a social setting.  Review the videotape with the student and refer to the student’s self-ratings.  </a:t>
            </a:r>
          </a:p>
          <a:p>
            <a:r>
              <a:rPr lang="en-US" sz="1400" i="1" dirty="0"/>
              <a:t>*Are they accurate?</a:t>
            </a:r>
          </a:p>
          <a:p>
            <a:r>
              <a:rPr lang="en-US" sz="1400" i="1" dirty="0"/>
              <a:t>*Does the student want to change his/her ratings?</a:t>
            </a:r>
          </a:p>
          <a:p>
            <a:endParaRPr lang="en-US" sz="1400" dirty="0"/>
          </a:p>
          <a:p>
            <a:r>
              <a:rPr lang="en-US" sz="1400" dirty="0"/>
              <a:t>5.  Compare the ratings from the teacher/parent/slp to the student’s self-ratings.  Discuss ratings that are 2-3 points apart or ratings that you feel are not be an accurate reflection of the skills of the student.</a:t>
            </a:r>
          </a:p>
          <a:p>
            <a:endParaRPr lang="en-US" sz="1400" dirty="0"/>
          </a:p>
          <a:p>
            <a:r>
              <a:rPr lang="en-US" sz="1400" i="1" dirty="0"/>
              <a:t>*What settings does the adult see the student in (social, school etc.)?</a:t>
            </a:r>
          </a:p>
          <a:p>
            <a:r>
              <a:rPr lang="en-US" sz="1400" i="1" dirty="0"/>
              <a:t>*What might account for the differences in ratings between the adult and the student?  Student perception?  Observation opportunities?  Other?</a:t>
            </a:r>
          </a:p>
          <a:p>
            <a:endParaRPr lang="en-US" sz="1400" dirty="0"/>
          </a:p>
          <a:p>
            <a:pPr marL="342900" indent="-342900">
              <a:buAutoNum type="arabicPeriod" startAt="6"/>
            </a:pPr>
            <a:r>
              <a:rPr lang="en-US" sz="1400" dirty="0"/>
              <a:t>Re-administer the scale(s) to monitor progress across therapy or assessment cycles.</a:t>
            </a:r>
          </a:p>
          <a:p>
            <a:pPr marL="342900" indent="-342900">
              <a:buAutoNum type="arabicPeriod" startAt="6"/>
            </a:pPr>
            <a:endParaRPr lang="en-US" sz="1400" dirty="0"/>
          </a:p>
          <a:p>
            <a:pPr marL="342900" indent="-342900">
              <a:buAutoNum type="arabicPeriod" startAt="6"/>
            </a:pPr>
            <a:r>
              <a:rPr lang="en-US" sz="1400" dirty="0"/>
              <a:t>The information from the rating scales can be added to evaluations and reports using the templates included.</a:t>
            </a:r>
          </a:p>
          <a:p>
            <a:pPr marL="457189" indent="-457189">
              <a:buAutoNum type="arabicPeriod" startAt="6"/>
            </a:pPr>
            <a:endParaRPr lang="en-US" sz="1400" dirty="0"/>
          </a:p>
          <a:p>
            <a:r>
              <a:rPr lang="en-US" sz="1400" i="1" dirty="0">
                <a:solidFill>
                  <a:srgbClr val="C00000"/>
                </a:solidFill>
              </a:rPr>
              <a:t>     Individualize the rating scales to the needs of your students or workplace.  They are all editable in PowerPoint!</a:t>
            </a:r>
          </a:p>
        </p:txBody>
      </p:sp>
      <p:sp>
        <p:nvSpPr>
          <p:cNvPr id="7" name="TextBox 6">
            <a:extLst>
              <a:ext uri="{FF2B5EF4-FFF2-40B4-BE49-F238E27FC236}">
                <a16:creationId xmlns:a16="http://schemas.microsoft.com/office/drawing/2014/main" id="{1364AABE-C7A4-DB46-A7CD-95F93F577FC2}"/>
              </a:ext>
            </a:extLst>
          </p:cNvPr>
          <p:cNvSpPr txBox="1"/>
          <p:nvPr/>
        </p:nvSpPr>
        <p:spPr>
          <a:xfrm rot="16200000">
            <a:off x="8446120" y="5936889"/>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407440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f rating ms h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94593"/>
            <a:ext cx="8888006" cy="6663560"/>
          </a:xfrm>
          <a:prstGeom prst="rect">
            <a:avLst/>
          </a:prstGeom>
          <a:ln>
            <a:solidFill>
              <a:schemeClr val="tx1"/>
            </a:solidFill>
          </a:ln>
        </p:spPr>
      </p:pic>
      <p:sp>
        <p:nvSpPr>
          <p:cNvPr id="3" name="TextBox 2"/>
          <p:cNvSpPr txBox="1"/>
          <p:nvPr/>
        </p:nvSpPr>
        <p:spPr>
          <a:xfrm>
            <a:off x="2885853" y="1089923"/>
            <a:ext cx="3762703" cy="400110"/>
          </a:xfrm>
          <a:prstGeom prst="rect">
            <a:avLst/>
          </a:prstGeom>
          <a:solidFill>
            <a:srgbClr val="FFFFFF"/>
          </a:solidFill>
          <a:ln>
            <a:solidFill>
              <a:schemeClr val="tx1"/>
            </a:solidFill>
          </a:ln>
        </p:spPr>
        <p:txBody>
          <a:bodyPr wrap="square" rtlCol="0">
            <a:spAutoFit/>
          </a:bodyPr>
          <a:lstStyle/>
          <a:p>
            <a:pPr algn="ctr"/>
            <a:r>
              <a:rPr lang="en-US" sz="2000" dirty="0">
                <a:solidFill>
                  <a:schemeClr val="accent2">
                    <a:lumMod val="75000"/>
                  </a:schemeClr>
                </a:solidFill>
                <a:latin typeface="AGSORRYNOTSORRY" panose="02000603000000000000" pitchFamily="2" charset="0"/>
                <a:ea typeface="AGSORRYNOTSORRY" panose="02000603000000000000" pitchFamily="2" charset="0"/>
              </a:rPr>
              <a:t>Hard Copy Version in use!</a:t>
            </a:r>
          </a:p>
        </p:txBody>
      </p:sp>
      <p:sp>
        <p:nvSpPr>
          <p:cNvPr id="4" name="TextBox 3">
            <a:extLst>
              <a:ext uri="{FF2B5EF4-FFF2-40B4-BE49-F238E27FC236}">
                <a16:creationId xmlns:a16="http://schemas.microsoft.com/office/drawing/2014/main" id="{21AEC52F-7913-E045-85A2-619E0D1527BA}"/>
              </a:ext>
            </a:extLst>
          </p:cNvPr>
          <p:cNvSpPr txBox="1"/>
          <p:nvPr/>
        </p:nvSpPr>
        <p:spPr>
          <a:xfrm rot="16200000">
            <a:off x="8326762" y="6070785"/>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21729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72" y="174257"/>
            <a:ext cx="9144000" cy="1015663"/>
          </a:xfrm>
          <a:prstGeom prst="rect">
            <a:avLst/>
          </a:prstGeom>
          <a:solidFill>
            <a:schemeClr val="bg1">
              <a:lumMod val="75000"/>
            </a:schemeClr>
          </a:solidFill>
        </p:spPr>
        <p:txBody>
          <a:bodyPr wrap="square" rtlCol="0">
            <a:spAutoFit/>
          </a:bodyPr>
          <a:lstStyle/>
          <a:p>
            <a:pPr algn="ctr"/>
            <a:r>
              <a:rPr lang="en-US" sz="3200" b="1" dirty="0">
                <a:latin typeface="+mj-lt"/>
                <a:ea typeface="AGSORRYNOTSORRY" panose="02000603000000000000" pitchFamily="2" charset="0"/>
                <a:cs typeface="Arial"/>
              </a:rPr>
              <a:t>Goals and Instructions:  </a:t>
            </a:r>
          </a:p>
          <a:p>
            <a:pPr algn="ctr"/>
            <a:r>
              <a:rPr lang="en-US" sz="2800" b="1" dirty="0">
                <a:solidFill>
                  <a:srgbClr val="C00000"/>
                </a:solidFill>
                <a:latin typeface="+mj-lt"/>
                <a:ea typeface="AGRUNNINGLATEISMYCARDIO" panose="02000603000000000000" pitchFamily="2" charset="0"/>
                <a:cs typeface="Arial"/>
              </a:rPr>
              <a:t>Teletherapy Administration</a:t>
            </a:r>
          </a:p>
        </p:txBody>
      </p:sp>
      <p:sp>
        <p:nvSpPr>
          <p:cNvPr id="4" name="TextBox 3"/>
          <p:cNvSpPr txBox="1"/>
          <p:nvPr/>
        </p:nvSpPr>
        <p:spPr>
          <a:xfrm>
            <a:off x="274343" y="1320727"/>
            <a:ext cx="8578372" cy="1846659"/>
          </a:xfrm>
          <a:prstGeom prst="rect">
            <a:avLst/>
          </a:prstGeom>
          <a:noFill/>
          <a:ln>
            <a:solidFill>
              <a:srgbClr val="000000"/>
            </a:solidFill>
          </a:ln>
        </p:spPr>
        <p:txBody>
          <a:bodyPr wrap="square" rtlCol="0">
            <a:spAutoFit/>
          </a:bodyPr>
          <a:lstStyle/>
          <a:p>
            <a:r>
              <a:rPr lang="en-US" b="1" dirty="0">
                <a:latin typeface="+mj-lt"/>
                <a:ea typeface="AGSORRYNOTSORRY" panose="02000603000000000000" pitchFamily="2" charset="0"/>
                <a:cs typeface="Arial"/>
              </a:rPr>
              <a:t>Objectives:  </a:t>
            </a:r>
            <a:endParaRPr lang="en-US" sz="2400" b="1" dirty="0">
              <a:latin typeface="+mj-lt"/>
              <a:ea typeface="AGSORRYNOTSORRY" panose="02000603000000000000" pitchFamily="2" charset="0"/>
              <a:cs typeface="Arial"/>
            </a:endParaRPr>
          </a:p>
          <a:p>
            <a:r>
              <a:rPr lang="en-US" sz="1600" dirty="0"/>
              <a:t>1)  for student and adult to assess various aspects related  to social communication, including:</a:t>
            </a:r>
          </a:p>
          <a:p>
            <a:r>
              <a:rPr lang="en-US" sz="1600" i="1" dirty="0"/>
              <a:t>emotional regulation, conversation, perspective-taking and understanding social cues, use of nonverbal communication skills, study skills and organization, and friendship skills.  </a:t>
            </a:r>
          </a:p>
          <a:p>
            <a:r>
              <a:rPr lang="en-US" sz="1600" dirty="0"/>
              <a:t>2)   to compare the ratings between the self-assessment done by the student and the ratings done by the familiar adult.</a:t>
            </a:r>
          </a:p>
          <a:p>
            <a:r>
              <a:rPr lang="en-US" sz="1600" dirty="0"/>
              <a:t>3)   to increase student’s self-awareness of his/her social skills.</a:t>
            </a:r>
          </a:p>
        </p:txBody>
      </p:sp>
      <p:sp>
        <p:nvSpPr>
          <p:cNvPr id="5" name="TextBox 4"/>
          <p:cNvSpPr txBox="1"/>
          <p:nvPr/>
        </p:nvSpPr>
        <p:spPr>
          <a:xfrm>
            <a:off x="274342" y="3429000"/>
            <a:ext cx="8578373" cy="3077766"/>
          </a:xfrm>
          <a:prstGeom prst="rect">
            <a:avLst/>
          </a:prstGeom>
          <a:noFill/>
          <a:ln>
            <a:solidFill>
              <a:srgbClr val="000000"/>
            </a:solidFill>
          </a:ln>
        </p:spPr>
        <p:txBody>
          <a:bodyPr wrap="square" rtlCol="0">
            <a:spAutoFit/>
          </a:bodyPr>
          <a:lstStyle/>
          <a:p>
            <a:r>
              <a:rPr lang="en-US" b="1" dirty="0">
                <a:latin typeface="+mj-lt"/>
                <a:ea typeface="AGSORRYNOTSORRY" panose="02000603000000000000" pitchFamily="2" charset="0"/>
                <a:cs typeface="Arial"/>
              </a:rPr>
              <a:t>Instructions for Online Administration (teletherapy)</a:t>
            </a:r>
          </a:p>
          <a:p>
            <a:r>
              <a:rPr lang="en-US" sz="1600" dirty="0"/>
              <a:t>1.  Choose which rating scales you want to use with your student.  There are six choices and a template, and all are editable.</a:t>
            </a:r>
          </a:p>
          <a:p>
            <a:r>
              <a:rPr lang="en-US" sz="1600" dirty="0">
                <a:solidFill>
                  <a:srgbClr val="C00000"/>
                </a:solidFill>
                <a:latin typeface="AGSORRYNOTSORRY" panose="02000603000000000000" pitchFamily="2" charset="0"/>
                <a:ea typeface="AGSORRYNOTSORRY" panose="02000603000000000000" pitchFamily="2" charset="0"/>
              </a:rPr>
              <a:t>2.  Student Rating themselves:  </a:t>
            </a:r>
            <a:r>
              <a:rPr lang="en-US" sz="1600" dirty="0"/>
              <a:t>Either you or the student can add the date and the student’s rating in the box.  You can also use it online with a teletherapy platform that has screen-sharing and digital annotation.  Be sure to discuss each individual skill and rating.  It is important to make sure the student understands the statements and accurately reflects upon their own skills.</a:t>
            </a:r>
          </a:p>
          <a:p>
            <a:r>
              <a:rPr lang="en-US" sz="1600" dirty="0">
                <a:solidFill>
                  <a:srgbClr val="C00000"/>
                </a:solidFill>
                <a:latin typeface="AGSORRYNOTSORRY" panose="02000603000000000000" pitchFamily="2" charset="0"/>
                <a:ea typeface="AGSORRYNOTSORRY" panose="02000603000000000000" pitchFamily="2" charset="0"/>
              </a:rPr>
              <a:t>3.  Parent/teacher/SLP Rating Student:  </a:t>
            </a:r>
            <a:r>
              <a:rPr lang="en-US" sz="1600" dirty="0"/>
              <a:t>Send the rating scale(s) instructions and selected rating scale(s) to the parent or teacher that is completing it.  Here’s how I do it:</a:t>
            </a:r>
          </a:p>
          <a:p>
            <a:pPr marL="457189" indent="-457189">
              <a:buAutoNum type="alphaLcParenR"/>
            </a:pPr>
            <a:r>
              <a:rPr lang="en-US" sz="1600" dirty="0"/>
              <a:t>Copy and paste the “</a:t>
            </a:r>
            <a:r>
              <a:rPr lang="en-US" sz="1600" i="1" dirty="0"/>
              <a:t>letter to parent or teacher</a:t>
            </a:r>
            <a:r>
              <a:rPr lang="en-US" sz="1600" dirty="0"/>
              <a:t>” (using the form that says “</a:t>
            </a:r>
            <a:r>
              <a:rPr lang="en-US" sz="1600" i="1" dirty="0"/>
              <a:t>online completion</a:t>
            </a:r>
            <a:r>
              <a:rPr lang="en-US" sz="1600" dirty="0"/>
              <a:t>” at the top) into an email and modify it to your needs.  Then, attach the selected rating scale(s) to the email.   </a:t>
            </a:r>
            <a:r>
              <a:rPr lang="en-US" sz="1600" i="1" dirty="0">
                <a:solidFill>
                  <a:srgbClr val="C00000"/>
                </a:solidFill>
              </a:rPr>
              <a:t>Other options for online completion and return are on the following page.</a:t>
            </a:r>
          </a:p>
        </p:txBody>
      </p:sp>
      <p:sp>
        <p:nvSpPr>
          <p:cNvPr id="7" name="TextBox 6">
            <a:extLst>
              <a:ext uri="{FF2B5EF4-FFF2-40B4-BE49-F238E27FC236}">
                <a16:creationId xmlns:a16="http://schemas.microsoft.com/office/drawing/2014/main" id="{C638581D-8E02-434A-90E2-193CEC98C5E5}"/>
              </a:ext>
            </a:extLst>
          </p:cNvPr>
          <p:cNvSpPr txBox="1"/>
          <p:nvPr/>
        </p:nvSpPr>
        <p:spPr>
          <a:xfrm rot="16200000">
            <a:off x="846918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284635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727" y="-2371354"/>
            <a:ext cx="8652933" cy="830997"/>
          </a:xfrm>
          <a:prstGeom prst="rect">
            <a:avLst/>
          </a:prstGeom>
          <a:noFill/>
        </p:spPr>
        <p:txBody>
          <a:bodyPr wrap="square" rtlCol="0">
            <a:spAutoFit/>
          </a:bodyPr>
          <a:lstStyle/>
          <a:p>
            <a:pPr algn="ctr"/>
            <a:r>
              <a:rPr lang="en-US" sz="2400" dirty="0">
                <a:latin typeface="Arial Black"/>
                <a:cs typeface="Arial Black"/>
              </a:rPr>
              <a:t>Methods for Online Completion of Rating Scale(s):</a:t>
            </a:r>
          </a:p>
          <a:p>
            <a:pPr algn="ctr"/>
            <a:r>
              <a:rPr lang="en-US" sz="2400" i="1" dirty="0">
                <a:latin typeface="Arial Black"/>
                <a:cs typeface="Arial Black"/>
              </a:rPr>
              <a:t>Parent/teacher completion </a:t>
            </a:r>
          </a:p>
        </p:txBody>
      </p:sp>
      <p:sp>
        <p:nvSpPr>
          <p:cNvPr id="5" name="TextBox 4"/>
          <p:cNvSpPr txBox="1"/>
          <p:nvPr/>
        </p:nvSpPr>
        <p:spPr>
          <a:xfrm>
            <a:off x="115614" y="399822"/>
            <a:ext cx="8912772" cy="6001643"/>
          </a:xfrm>
          <a:prstGeom prst="rect">
            <a:avLst/>
          </a:prstGeom>
          <a:noFill/>
        </p:spPr>
        <p:txBody>
          <a:bodyPr wrap="square" rtlCol="0">
            <a:spAutoFit/>
          </a:bodyPr>
          <a:lstStyle/>
          <a:p>
            <a:pPr algn="ctr"/>
            <a:r>
              <a:rPr lang="en-US" sz="2400" b="1" dirty="0">
                <a:latin typeface="+mj-lt"/>
                <a:ea typeface="AGSORRYNOTSORRY" panose="02000603000000000000" pitchFamily="2" charset="0"/>
              </a:rPr>
              <a:t>Parents and teachers can complete the rating</a:t>
            </a:r>
          </a:p>
          <a:p>
            <a:pPr algn="ctr"/>
            <a:r>
              <a:rPr lang="en-US" sz="2400" b="1" dirty="0">
                <a:latin typeface="+mj-lt"/>
                <a:ea typeface="AGSORRYNOTSORRY" panose="02000603000000000000" pitchFamily="2" charset="0"/>
              </a:rPr>
              <a:t>scales, depending upon their </a:t>
            </a:r>
            <a:r>
              <a:rPr lang="en-US" sz="2400" b="1" i="1" dirty="0">
                <a:solidFill>
                  <a:schemeClr val="accent2">
                    <a:lumMod val="75000"/>
                  </a:schemeClr>
                </a:solidFill>
                <a:latin typeface="+mj-lt"/>
                <a:ea typeface="AGSORRYNOTSORRY" panose="02000603000000000000" pitchFamily="2" charset="0"/>
              </a:rPr>
              <a:t>access</a:t>
            </a:r>
            <a:r>
              <a:rPr lang="en-US" sz="2400" b="1" dirty="0">
                <a:solidFill>
                  <a:schemeClr val="accent2">
                    <a:lumMod val="75000"/>
                  </a:schemeClr>
                </a:solidFill>
                <a:latin typeface="+mj-lt"/>
                <a:ea typeface="AGSORRYNOTSORRY" panose="02000603000000000000" pitchFamily="2" charset="0"/>
              </a:rPr>
              <a:t> </a:t>
            </a:r>
            <a:r>
              <a:rPr lang="en-US" sz="2400" b="1" dirty="0">
                <a:latin typeface="+mj-lt"/>
                <a:ea typeface="AGSORRYNOTSORRY" panose="02000603000000000000" pitchFamily="2" charset="0"/>
              </a:rPr>
              <a:t> to technology.</a:t>
            </a:r>
          </a:p>
          <a:p>
            <a:endParaRPr lang="en-US" sz="1600" dirty="0"/>
          </a:p>
          <a:p>
            <a:r>
              <a:rPr lang="en-US" sz="1600" dirty="0"/>
              <a:t>1.  Ask parents if they have PowerPoint or adobe acrobat with the “fill and sign” function, a scanner, or even access to a fax machine.</a:t>
            </a:r>
          </a:p>
          <a:p>
            <a:endParaRPr lang="en-US" sz="1600" dirty="0"/>
          </a:p>
          <a:p>
            <a:r>
              <a:rPr lang="en-US" sz="1600" dirty="0"/>
              <a:t>a)  If they have</a:t>
            </a:r>
            <a:r>
              <a:rPr lang="en-US" sz="1600" dirty="0">
                <a:solidFill>
                  <a:schemeClr val="accent2">
                    <a:lumMod val="75000"/>
                  </a:schemeClr>
                </a:solidFill>
              </a:rPr>
              <a:t> </a:t>
            </a:r>
            <a:r>
              <a:rPr lang="en-US" sz="1600" dirty="0">
                <a:solidFill>
                  <a:schemeClr val="accent2">
                    <a:lumMod val="75000"/>
                  </a:schemeClr>
                </a:solidFill>
                <a:latin typeface="AGSORRYNOTSORRY" panose="02000603000000000000" pitchFamily="2" charset="0"/>
                <a:ea typeface="AGSORRYNOTSORRY" panose="02000603000000000000" pitchFamily="2" charset="0"/>
              </a:rPr>
              <a:t>PowerPoint</a:t>
            </a:r>
            <a:r>
              <a:rPr lang="en-US" sz="1600" dirty="0">
                <a:latin typeface="AGSORRYNOTSORRY" panose="02000603000000000000" pitchFamily="2" charset="0"/>
                <a:ea typeface="AGSORRYNOTSORRY" panose="02000603000000000000" pitchFamily="2" charset="0"/>
              </a:rPr>
              <a:t>, </a:t>
            </a:r>
            <a:r>
              <a:rPr lang="en-US" sz="1600" dirty="0"/>
              <a:t>insert the slides from the PowerPoint into a new PowerPoint document</a:t>
            </a:r>
          </a:p>
          <a:p>
            <a:r>
              <a:rPr lang="en-US" sz="1600" dirty="0"/>
              <a:t> that you would like them to complete.  Also include the parent/teacher instructions page.  Email the PowerPoint to the parent as an attachment.  Have them complete the ratings and email it back to you!</a:t>
            </a:r>
          </a:p>
          <a:p>
            <a:endParaRPr lang="en-US" sz="1600" dirty="0"/>
          </a:p>
          <a:p>
            <a:r>
              <a:rPr lang="en-US" sz="1600" dirty="0"/>
              <a:t>b)  If they have an </a:t>
            </a:r>
            <a:r>
              <a:rPr lang="en-US" sz="1600" dirty="0">
                <a:solidFill>
                  <a:schemeClr val="accent2">
                    <a:lumMod val="75000"/>
                  </a:schemeClr>
                </a:solidFill>
                <a:latin typeface="AGSORRYNOTSORRY" panose="02000603000000000000" pitchFamily="2" charset="0"/>
                <a:ea typeface="AGSORRYNOTSORRY" panose="02000603000000000000" pitchFamily="2" charset="0"/>
              </a:rPr>
              <a:t>adobe</a:t>
            </a:r>
            <a:r>
              <a:rPr lang="en-US" sz="1600" dirty="0"/>
              <a:t> acrobat version with the “fill and sign,” function, follow step a.  Then, save the</a:t>
            </a:r>
          </a:p>
          <a:p>
            <a:r>
              <a:rPr lang="en-US" sz="1600" dirty="0"/>
              <a:t>document as a pdf.  Email the pdf to the parent/teacher as an attachment and have them complete the ratings, save it and email it back to you.</a:t>
            </a:r>
          </a:p>
          <a:p>
            <a:endParaRPr lang="en-US" sz="1600" dirty="0"/>
          </a:p>
          <a:p>
            <a:r>
              <a:rPr lang="en-US" sz="1600" dirty="0"/>
              <a:t>c)  </a:t>
            </a:r>
            <a:r>
              <a:rPr lang="en-US" sz="1600" dirty="0">
                <a:solidFill>
                  <a:schemeClr val="accent2">
                    <a:lumMod val="75000"/>
                  </a:schemeClr>
                </a:solidFill>
                <a:latin typeface="AGSORRYNOTSORRY" panose="02000603000000000000" pitchFamily="2" charset="0"/>
                <a:ea typeface="AGSORRYNOTSORRY" panose="02000603000000000000" pitchFamily="2" charset="0"/>
              </a:rPr>
              <a:t>Scanner or Fax?  </a:t>
            </a:r>
            <a:r>
              <a:rPr lang="en-US" sz="1600" dirty="0"/>
              <a:t>Save the select pages as a pdf.  Send  to raters with instructions.  Have rater scan it and return to you via email or fax it to you.</a:t>
            </a:r>
          </a:p>
          <a:p>
            <a:endParaRPr lang="en-US" sz="1600" dirty="0"/>
          </a:p>
          <a:p>
            <a:r>
              <a:rPr lang="en-US" sz="1600" dirty="0"/>
              <a:t>d)  </a:t>
            </a:r>
            <a:r>
              <a:rPr lang="en-US" sz="1600" dirty="0">
                <a:solidFill>
                  <a:schemeClr val="accent2">
                    <a:lumMod val="75000"/>
                  </a:schemeClr>
                </a:solidFill>
                <a:latin typeface="AGSORRYNOTSORRY" panose="02000603000000000000" pitchFamily="2" charset="0"/>
                <a:ea typeface="AGSORRYNOTSORRY" panose="02000603000000000000" pitchFamily="2" charset="0"/>
              </a:rPr>
              <a:t>No adobe, PowerPoint, fax or scanner?   </a:t>
            </a:r>
            <a:r>
              <a:rPr lang="en-US" sz="1600" dirty="0"/>
              <a:t>No problem. Save the selected pages of the PowerPoint as a pdf.  Email it to the parent/teacher as an attachment.  Have raters take a close-up  photo of the completed page(s) and email or text it to you.</a:t>
            </a:r>
          </a:p>
          <a:p>
            <a:endParaRPr lang="en-US" sz="1600" dirty="0"/>
          </a:p>
          <a:p>
            <a:r>
              <a:rPr lang="en-US" sz="1600" dirty="0"/>
              <a:t>e)  You can have the parent/teacher email their ratings to you within an email or do it online during a </a:t>
            </a:r>
            <a:r>
              <a:rPr lang="en-US" sz="1600" dirty="0">
                <a:solidFill>
                  <a:schemeClr val="accent2">
                    <a:lumMod val="75000"/>
                  </a:schemeClr>
                </a:solidFill>
              </a:rPr>
              <a:t>ZOOM</a:t>
            </a:r>
            <a:r>
              <a:rPr lang="en-US" sz="1600" dirty="0"/>
              <a:t> (or other platform) session with the </a:t>
            </a:r>
            <a:r>
              <a:rPr lang="en-US" sz="1600" dirty="0">
                <a:solidFill>
                  <a:schemeClr val="accent2">
                    <a:lumMod val="75000"/>
                  </a:schemeClr>
                </a:solidFill>
              </a:rPr>
              <a:t>parent/teacher</a:t>
            </a:r>
            <a:r>
              <a:rPr lang="en-US" sz="1600" dirty="0"/>
              <a:t>.</a:t>
            </a:r>
          </a:p>
        </p:txBody>
      </p:sp>
      <p:sp>
        <p:nvSpPr>
          <p:cNvPr id="7" name="TextBox 6">
            <a:extLst>
              <a:ext uri="{FF2B5EF4-FFF2-40B4-BE49-F238E27FC236}">
                <a16:creationId xmlns:a16="http://schemas.microsoft.com/office/drawing/2014/main" id="{990789CE-0706-7944-8EBF-5EE970C3C321}"/>
              </a:ext>
            </a:extLst>
          </p:cNvPr>
          <p:cNvSpPr txBox="1"/>
          <p:nvPr/>
        </p:nvSpPr>
        <p:spPr>
          <a:xfrm rot="16200000">
            <a:off x="8456632" y="6170632"/>
            <a:ext cx="1159292" cy="215444"/>
          </a:xfrm>
          <a:prstGeom prst="rect">
            <a:avLst/>
          </a:prstGeom>
          <a:noFill/>
        </p:spPr>
        <p:txBody>
          <a:bodyPr wrap="none" rtlCol="0">
            <a:spAutoFit/>
          </a:bodyPr>
          <a:lstStyle/>
          <a:p>
            <a:r>
              <a:rPr lang="en-US" sz="800" dirty="0">
                <a:latin typeface="AGRUNNINGLATEISMYCARDIO" panose="02000603000000000000" pitchFamily="2" charset="0"/>
                <a:ea typeface="AGRUNNINGLATEISMYCARDIO" panose="02000603000000000000" pitchFamily="2" charset="0"/>
                <a:cs typeface="BlackJackRegular"/>
              </a:rPr>
              <a:t>Badger State Speechy</a:t>
            </a:r>
          </a:p>
        </p:txBody>
      </p:sp>
    </p:spTree>
    <p:extLst>
      <p:ext uri="{BB962C8B-B14F-4D97-AF65-F5344CB8AC3E}">
        <p14:creationId xmlns:p14="http://schemas.microsoft.com/office/powerpoint/2010/main" val="2824240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6278</TotalTime>
  <Words>7476</Words>
  <Application>Microsoft Macintosh PowerPoint</Application>
  <PresentationFormat>Letter Paper (8.5x11 in)</PresentationFormat>
  <Paragraphs>839</Paragraphs>
  <Slides>41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AG180DAYS</vt:lpstr>
      <vt:lpstr>AGRUNNINGLATEISMYCARDIO</vt:lpstr>
      <vt:lpstr>AGRUNNINGLATEISMYCARDIO</vt:lpstr>
      <vt:lpstr>AGSorryNotSorry</vt:lpstr>
      <vt:lpstr>AGSorryNotSorry</vt:lpstr>
      <vt:lpstr>Arial</vt:lpstr>
      <vt:lpstr>Arial Black</vt:lpstr>
      <vt:lpstr>Arial Narrow</vt:lpstr>
      <vt:lpstr>Calibri</vt:lpstr>
      <vt:lpstr>Comic Sans MS</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Badger State Speechy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Miazga</dc:creator>
  <cp:lastModifiedBy>Donna Miazga</cp:lastModifiedBy>
  <cp:revision>90</cp:revision>
  <dcterms:created xsi:type="dcterms:W3CDTF">2019-01-21T21:52:31Z</dcterms:created>
  <dcterms:modified xsi:type="dcterms:W3CDTF">2023-02-26T22:45:36Z</dcterms:modified>
</cp:coreProperties>
</file>